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0" r:id="rId34"/>
    <p:sldId id="288" r:id="rId35"/>
    <p:sldId id="289" r:id="rId36"/>
  </p:sldIdLst>
  <p:sldSz cx="18288000" cy="10287000"/>
  <p:notesSz cx="6858000" cy="9144000"/>
  <p:embeddedFontLst>
    <p:embeddedFont>
      <p:font typeface="Poppins" panose="00000500000000000000" pitchFamily="2" charset="0"/>
      <p:regular r:id="rId37"/>
    </p:embeddedFont>
    <p:embeddedFont>
      <p:font typeface="Poppins Bold" panose="020B0604020202020204" charset="0"/>
      <p:regular r:id="rId38"/>
    </p:embeddedFont>
    <p:embeddedFont>
      <p:font typeface="Poppins Italics" panose="020B0604020202020204" charset="0"/>
      <p:regular r:id="rId39"/>
    </p:embeddedFont>
    <p:embeddedFont>
      <p:font typeface="Zen Dots"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3.svg"/><Relationship Id="rId10" Type="http://schemas.openxmlformats.org/officeDocument/2006/relationships/oleObject" Target="../embeddings/oleObject1.bin"/><Relationship Id="rId4" Type="http://schemas.openxmlformats.org/officeDocument/2006/relationships/image" Target="../media/image2.png"/><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096" r="-14096" b="-51837"/>
            </a:stretch>
          </a:blipFill>
        </p:spPr>
        <p:txBody>
          <a:bodyPr/>
          <a:lstStyle/>
          <a:p>
            <a:endParaRPr lang="en-US"/>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9FF">
                <a:alpha val="20784"/>
              </a:srgbClr>
            </a:solidFill>
          </p:spPr>
          <p:txBody>
            <a:bodyPr/>
            <a:lstStyle/>
            <a:p>
              <a:endParaRPr lang="en-US" dirty="0"/>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670515" y="1656574"/>
            <a:ext cx="14946969" cy="1960246"/>
          </a:xfrm>
          <a:prstGeom prst="rect">
            <a:avLst/>
          </a:prstGeom>
        </p:spPr>
        <p:txBody>
          <a:bodyPr lIns="0" tIns="0" rIns="0" bIns="0" rtlCol="0" anchor="t">
            <a:spAutoFit/>
          </a:bodyPr>
          <a:lstStyle/>
          <a:p>
            <a:pPr algn="ctr">
              <a:lnSpc>
                <a:spcPts val="7440"/>
              </a:lnSpc>
            </a:pPr>
            <a:r>
              <a:rPr lang="en-US" sz="8000">
                <a:solidFill>
                  <a:srgbClr val="FFFFFF"/>
                </a:solidFill>
                <a:latin typeface="Zen Dots"/>
                <a:ea typeface="Zen Dots"/>
                <a:cs typeface="Zen Dots"/>
                <a:sym typeface="Zen Dots"/>
              </a:rPr>
              <a:t>SUPER STORE SALES ANALYSIS</a:t>
            </a:r>
          </a:p>
        </p:txBody>
      </p:sp>
      <p:sp>
        <p:nvSpPr>
          <p:cNvPr id="7" name="TextBox 7"/>
          <p:cNvSpPr txBox="1"/>
          <p:nvPr/>
        </p:nvSpPr>
        <p:spPr>
          <a:xfrm>
            <a:off x="541231" y="4314370"/>
            <a:ext cx="11344364" cy="717550"/>
          </a:xfrm>
          <a:prstGeom prst="rect">
            <a:avLst/>
          </a:prstGeom>
        </p:spPr>
        <p:txBody>
          <a:bodyPr lIns="0" tIns="0" rIns="0" bIns="0" rtlCol="0" anchor="t">
            <a:spAutoFit/>
          </a:bodyPr>
          <a:lstStyle/>
          <a:p>
            <a:pPr marL="0" lvl="0" indent="0" algn="l">
              <a:lnSpc>
                <a:spcPts val="5599"/>
              </a:lnSpc>
              <a:spcBef>
                <a:spcPct val="0"/>
              </a:spcBef>
            </a:pPr>
            <a:r>
              <a:rPr lang="en-US" sz="3999" b="1" spc="7" dirty="0">
                <a:solidFill>
                  <a:srgbClr val="FFFFFF"/>
                </a:solidFill>
                <a:latin typeface="Poppins Bold"/>
                <a:ea typeface="Poppins Bold"/>
                <a:cs typeface="Poppins Bold"/>
                <a:sym typeface="Poppins Bold"/>
              </a:rPr>
              <a:t>Nada Hany Mohamed Zaky</a:t>
            </a:r>
          </a:p>
        </p:txBody>
      </p:sp>
      <p:sp>
        <p:nvSpPr>
          <p:cNvPr id="8" name="TextBox 8"/>
          <p:cNvSpPr txBox="1"/>
          <p:nvPr/>
        </p:nvSpPr>
        <p:spPr>
          <a:xfrm>
            <a:off x="530345" y="5075670"/>
            <a:ext cx="10568436" cy="3554756"/>
          </a:xfrm>
          <a:prstGeom prst="rect">
            <a:avLst/>
          </a:prstGeom>
        </p:spPr>
        <p:txBody>
          <a:bodyPr lIns="0" tIns="0" rIns="0" bIns="0" rtlCol="0" anchor="t">
            <a:spAutoFit/>
          </a:bodyPr>
          <a:lstStyle/>
          <a:p>
            <a:pPr marL="0" lvl="0" indent="0" algn="l">
              <a:lnSpc>
                <a:spcPts val="5599"/>
              </a:lnSpc>
              <a:spcBef>
                <a:spcPct val="0"/>
              </a:spcBef>
            </a:pPr>
            <a:r>
              <a:rPr lang="en-US" sz="3999" b="1" u="none" strike="noStrike" spc="7" dirty="0">
                <a:solidFill>
                  <a:srgbClr val="FFFFFF"/>
                </a:solidFill>
                <a:latin typeface="Poppins Bold"/>
                <a:ea typeface="Poppins Bold"/>
                <a:cs typeface="Poppins Bold"/>
                <a:sym typeface="Poppins Bold"/>
              </a:rPr>
              <a:t>May Mahmoud Samy </a:t>
            </a:r>
            <a:r>
              <a:rPr lang="en-US" sz="3999" b="1" u="none" strike="noStrike" spc="7" dirty="0" err="1">
                <a:solidFill>
                  <a:srgbClr val="FFFFFF"/>
                </a:solidFill>
                <a:latin typeface="Poppins Bold"/>
                <a:ea typeface="Poppins Bold"/>
                <a:cs typeface="Poppins Bold"/>
                <a:sym typeface="Poppins Bold"/>
              </a:rPr>
              <a:t>Abdelmeguid</a:t>
            </a:r>
            <a:endParaRPr lang="en-US" sz="3999" b="1" u="none" strike="noStrike" spc="7" dirty="0">
              <a:solidFill>
                <a:srgbClr val="FFFFFF"/>
              </a:solidFill>
              <a:latin typeface="Poppins Bold"/>
              <a:ea typeface="Poppins Bold"/>
              <a:cs typeface="Poppins Bold"/>
              <a:sym typeface="Poppins Bold"/>
            </a:endParaRPr>
          </a:p>
          <a:p>
            <a:pPr marL="0" lvl="0" indent="0" algn="l">
              <a:lnSpc>
                <a:spcPts val="5599"/>
              </a:lnSpc>
              <a:spcBef>
                <a:spcPct val="0"/>
              </a:spcBef>
            </a:pPr>
            <a:endParaRPr lang="en-US" sz="3999" b="1" u="none" strike="noStrike" spc="7" dirty="0">
              <a:solidFill>
                <a:srgbClr val="FFFFFF"/>
              </a:solidFill>
              <a:latin typeface="Poppins Bold"/>
              <a:ea typeface="Poppins Bold"/>
              <a:cs typeface="Poppins Bold"/>
              <a:sym typeface="Poppins Bold"/>
            </a:endParaRPr>
          </a:p>
          <a:p>
            <a:pPr marL="0" lvl="0" indent="0" algn="l">
              <a:lnSpc>
                <a:spcPts val="5599"/>
              </a:lnSpc>
              <a:spcBef>
                <a:spcPct val="0"/>
              </a:spcBef>
            </a:pPr>
            <a:r>
              <a:rPr lang="en-US" sz="3999" b="1" spc="7" dirty="0">
                <a:solidFill>
                  <a:srgbClr val="FFFFFF"/>
                </a:solidFill>
                <a:latin typeface="Poppins Bold"/>
                <a:ea typeface="Poppins Bold"/>
                <a:cs typeface="Poppins Bold"/>
                <a:sym typeface="Poppins Bold"/>
              </a:rPr>
              <a:t>Tarek </a:t>
            </a:r>
            <a:r>
              <a:rPr lang="en-US" sz="3999" b="1" spc="7" dirty="0" err="1">
                <a:solidFill>
                  <a:srgbClr val="FFFFFF"/>
                </a:solidFill>
                <a:latin typeface="Poppins Bold"/>
                <a:ea typeface="Poppins Bold"/>
                <a:cs typeface="Poppins Bold"/>
                <a:sym typeface="Poppins Bold"/>
              </a:rPr>
              <a:t>essam</a:t>
            </a:r>
            <a:endParaRPr lang="en-US" sz="3999" b="1" u="none" strike="noStrike" spc="7" dirty="0">
              <a:solidFill>
                <a:srgbClr val="FFFFFF"/>
              </a:solidFill>
              <a:latin typeface="Poppins Bold"/>
              <a:ea typeface="Poppins Bold"/>
              <a:cs typeface="Poppins Bold"/>
              <a:sym typeface="Poppins Bold"/>
            </a:endParaRPr>
          </a:p>
          <a:p>
            <a:pPr marL="0" lvl="0" indent="0" algn="l">
              <a:lnSpc>
                <a:spcPts val="5599"/>
              </a:lnSpc>
              <a:spcBef>
                <a:spcPct val="0"/>
              </a:spcBef>
            </a:pPr>
            <a:r>
              <a:rPr lang="en-US" sz="3999" b="1" spc="7" dirty="0">
                <a:solidFill>
                  <a:srgbClr val="FFFFFF"/>
                </a:solidFill>
                <a:latin typeface="Poppins Bold"/>
                <a:ea typeface="Poppins Bold"/>
                <a:cs typeface="Poppins Bold"/>
                <a:sym typeface="Poppins Bold"/>
              </a:rPr>
              <a:t>Nadeem Ashraf</a:t>
            </a:r>
          </a:p>
          <a:p>
            <a:pPr marL="0" lvl="0" indent="0" algn="l">
              <a:lnSpc>
                <a:spcPts val="5599"/>
              </a:lnSpc>
              <a:spcBef>
                <a:spcPct val="0"/>
              </a:spcBef>
            </a:pPr>
            <a:r>
              <a:rPr lang="en-US" sz="3999" b="1" spc="7" dirty="0">
                <a:solidFill>
                  <a:srgbClr val="FFFFFF"/>
                </a:solidFill>
                <a:latin typeface="Poppins Bold"/>
                <a:ea typeface="Poppins Bold"/>
                <a:cs typeface="Poppins Bold"/>
                <a:sym typeface="Poppins Bold"/>
              </a:rPr>
              <a:t>Ahmed Mohamed Salem</a:t>
            </a:r>
            <a:endParaRPr lang="en-US" sz="3999" b="1" u="none" strike="noStrike" spc="7" dirty="0">
              <a:solidFill>
                <a:srgbClr val="FFFFFF"/>
              </a:solidFill>
              <a:latin typeface="Poppins Bold"/>
              <a:ea typeface="Poppins Bold"/>
              <a:cs typeface="Poppins Bold"/>
              <a:sym typeface="Poppins Bold"/>
            </a:endParaRPr>
          </a:p>
        </p:txBody>
      </p:sp>
      <p:sp>
        <p:nvSpPr>
          <p:cNvPr id="9" name="TextBox 9"/>
          <p:cNvSpPr txBox="1"/>
          <p:nvPr/>
        </p:nvSpPr>
        <p:spPr>
          <a:xfrm>
            <a:off x="519459" y="5689592"/>
            <a:ext cx="12380844" cy="682174"/>
          </a:xfrm>
          <a:prstGeom prst="rect">
            <a:avLst/>
          </a:prstGeom>
        </p:spPr>
        <p:txBody>
          <a:bodyPr lIns="0" tIns="0" rIns="0" bIns="0" rtlCol="0" anchor="t">
            <a:spAutoFit/>
          </a:bodyPr>
          <a:lstStyle/>
          <a:p>
            <a:pPr marL="0" lvl="0" indent="0" algn="l">
              <a:lnSpc>
                <a:spcPts val="5599"/>
              </a:lnSpc>
              <a:spcBef>
                <a:spcPct val="0"/>
              </a:spcBef>
            </a:pPr>
            <a:r>
              <a:rPr lang="en-US" sz="3999" b="1" u="none" strike="noStrike" spc="7" dirty="0">
                <a:solidFill>
                  <a:srgbClr val="FFFFFF"/>
                </a:solidFill>
                <a:latin typeface="Poppins Bold"/>
                <a:ea typeface="Poppins Bold"/>
                <a:cs typeface="Poppins Bold"/>
                <a:sym typeface="Poppins Bold"/>
              </a:rPr>
              <a:t>Ahmed </a:t>
            </a:r>
            <a:r>
              <a:rPr lang="en-US" sz="3999" b="1" u="none" strike="noStrike" spc="7" dirty="0" err="1">
                <a:solidFill>
                  <a:srgbClr val="FFFFFF"/>
                </a:solidFill>
                <a:latin typeface="Poppins Bold"/>
                <a:ea typeface="Poppins Bold"/>
                <a:cs typeface="Poppins Bold"/>
                <a:sym typeface="Poppins Bold"/>
              </a:rPr>
              <a:t>Ahmed</a:t>
            </a:r>
            <a:r>
              <a:rPr lang="en-US" sz="3999" b="1" u="none" strike="noStrike" spc="7" dirty="0">
                <a:solidFill>
                  <a:srgbClr val="FFFFFF"/>
                </a:solidFill>
                <a:latin typeface="Poppins Bold"/>
                <a:ea typeface="Poppins Bold"/>
                <a:cs typeface="Poppins Bold"/>
                <a:sym typeface="Poppins Bold"/>
              </a:rPr>
              <a:t> </a:t>
            </a:r>
            <a:r>
              <a:rPr lang="en-US" sz="3999" b="1" u="none" strike="noStrike" spc="7" dirty="0" err="1">
                <a:solidFill>
                  <a:srgbClr val="FFFFFF"/>
                </a:solidFill>
                <a:latin typeface="Poppins Bold"/>
                <a:ea typeface="Poppins Bold"/>
                <a:cs typeface="Poppins Bold"/>
                <a:sym typeface="Poppins Bold"/>
              </a:rPr>
              <a:t>Sharawy</a:t>
            </a:r>
            <a:endParaRPr lang="en-US" sz="3999" b="1" u="none" strike="noStrike" spc="7" dirty="0">
              <a:solidFill>
                <a:srgbClr val="FFFFFF"/>
              </a:solidFill>
              <a:latin typeface="Poppins Bold"/>
              <a:ea typeface="Poppins Bold"/>
              <a:cs typeface="Poppins Bold"/>
              <a:sym typeface="Poppins Bold"/>
            </a:endParaRPr>
          </a:p>
        </p:txBody>
      </p:sp>
      <p:sp>
        <p:nvSpPr>
          <p:cNvPr id="10" name="TextBox 10"/>
          <p:cNvSpPr txBox="1"/>
          <p:nvPr/>
        </p:nvSpPr>
        <p:spPr>
          <a:xfrm>
            <a:off x="13482842" y="8537611"/>
            <a:ext cx="5092013" cy="1875148"/>
          </a:xfrm>
          <a:prstGeom prst="rect">
            <a:avLst/>
          </a:prstGeom>
        </p:spPr>
        <p:txBody>
          <a:bodyPr lIns="0" tIns="0" rIns="0" bIns="0" rtlCol="0" anchor="t">
            <a:spAutoFit/>
          </a:bodyPr>
          <a:lstStyle/>
          <a:p>
            <a:pPr marL="0" lvl="0" indent="0" algn="ctr">
              <a:lnSpc>
                <a:spcPts val="3745"/>
              </a:lnSpc>
              <a:spcBef>
                <a:spcPct val="0"/>
              </a:spcBef>
            </a:pPr>
            <a:r>
              <a:rPr lang="en-US" sz="2675" b="1" u="none" strike="noStrike" spc="5" dirty="0">
                <a:solidFill>
                  <a:srgbClr val="FFFFFF"/>
                </a:solidFill>
                <a:latin typeface="Poppins Bold"/>
                <a:ea typeface="Poppins Bold"/>
                <a:cs typeface="Poppins Bold"/>
                <a:sym typeface="Poppins Bold"/>
              </a:rPr>
              <a:t> </a:t>
            </a:r>
          </a:p>
          <a:p>
            <a:pPr marL="0" lvl="0" indent="0" algn="ctr">
              <a:lnSpc>
                <a:spcPts val="3745"/>
              </a:lnSpc>
              <a:spcBef>
                <a:spcPct val="0"/>
              </a:spcBef>
            </a:pPr>
            <a:r>
              <a:rPr lang="en-US" sz="2675" b="1" u="none" strike="noStrike" spc="5" dirty="0">
                <a:solidFill>
                  <a:srgbClr val="FFFFFF"/>
                </a:solidFill>
                <a:latin typeface="Poppins Bold"/>
                <a:ea typeface="Poppins Bold"/>
                <a:cs typeface="Poppins Bold"/>
                <a:sym typeface="Poppins Bold"/>
              </a:rPr>
              <a:t>Under supervision of:</a:t>
            </a:r>
          </a:p>
          <a:p>
            <a:pPr marL="0" lvl="0" indent="0" algn="ctr">
              <a:lnSpc>
                <a:spcPts val="3745"/>
              </a:lnSpc>
              <a:spcBef>
                <a:spcPct val="0"/>
              </a:spcBef>
            </a:pPr>
            <a:r>
              <a:rPr lang="en-US" sz="2675" b="1" u="none" strike="noStrike" spc="5" dirty="0">
                <a:solidFill>
                  <a:srgbClr val="FFFFFF"/>
                </a:solidFill>
                <a:latin typeface="Poppins Bold"/>
                <a:ea typeface="Poppins Bold"/>
                <a:cs typeface="Poppins Bold"/>
                <a:sym typeface="Poppins Bold"/>
              </a:rPr>
              <a:t>Eng. Ahmed Samir</a:t>
            </a:r>
          </a:p>
          <a:p>
            <a:pPr marL="0" lvl="0" indent="0" algn="ctr">
              <a:lnSpc>
                <a:spcPts val="3745"/>
              </a:lnSpc>
              <a:spcBef>
                <a:spcPct val="0"/>
              </a:spcBef>
            </a:pPr>
            <a:endParaRPr lang="en-US" sz="2675" b="1" u="none" strike="noStrike" spc="5" dirty="0">
              <a:solidFill>
                <a:srgbClr val="FFFFFF"/>
              </a:solidFill>
              <a:latin typeface="Poppins Bold"/>
              <a:ea typeface="Poppins Bold"/>
              <a:cs typeface="Poppins Bold"/>
              <a:sym typeface="Poppins Bold"/>
            </a:endParaRPr>
          </a:p>
        </p:txBody>
      </p:sp>
      <p:sp>
        <p:nvSpPr>
          <p:cNvPr id="11" name="TextBox 11"/>
          <p:cNvSpPr txBox="1"/>
          <p:nvPr/>
        </p:nvSpPr>
        <p:spPr>
          <a:xfrm>
            <a:off x="8528202" y="9061735"/>
            <a:ext cx="1274721" cy="451551"/>
          </a:xfrm>
          <a:prstGeom prst="rect">
            <a:avLst/>
          </a:prstGeom>
        </p:spPr>
        <p:txBody>
          <a:bodyPr lIns="0" tIns="0" rIns="0" bIns="0" rtlCol="0" anchor="t">
            <a:spAutoFit/>
          </a:bodyPr>
          <a:lstStyle/>
          <a:p>
            <a:pPr algn="ctr">
              <a:lnSpc>
                <a:spcPts val="3461"/>
              </a:lnSpc>
            </a:pPr>
            <a:r>
              <a:rPr lang="en-US" sz="2472">
                <a:solidFill>
                  <a:srgbClr val="FFFFFF"/>
                </a:solidFill>
                <a:latin typeface="Poppins"/>
                <a:ea typeface="Poppins"/>
                <a:cs typeface="Poppins"/>
                <a:sym typeface="Poppins"/>
              </a:rPr>
              <a:t>-</a:t>
            </a:r>
          </a:p>
        </p:txBody>
      </p:sp>
      <p:sp>
        <p:nvSpPr>
          <p:cNvPr id="12" name="TextBox 12"/>
          <p:cNvSpPr txBox="1"/>
          <p:nvPr/>
        </p:nvSpPr>
        <p:spPr>
          <a:xfrm>
            <a:off x="541235" y="3656698"/>
            <a:ext cx="14272731" cy="693958"/>
          </a:xfrm>
          <a:prstGeom prst="rect">
            <a:avLst/>
          </a:prstGeom>
        </p:spPr>
        <p:txBody>
          <a:bodyPr lIns="0" tIns="0" rIns="0" bIns="0" rtlCol="0" anchor="t">
            <a:spAutoFit/>
          </a:bodyPr>
          <a:lstStyle/>
          <a:p>
            <a:pPr marL="0" lvl="0" indent="0" algn="l">
              <a:lnSpc>
                <a:spcPts val="5325"/>
              </a:lnSpc>
              <a:spcBef>
                <a:spcPct val="0"/>
              </a:spcBef>
            </a:pPr>
            <a:r>
              <a:rPr lang="en-US" sz="3803" b="1" spc="7" dirty="0">
                <a:solidFill>
                  <a:srgbClr val="FFFFFF"/>
                </a:solidFill>
                <a:latin typeface="Poppins Bold"/>
                <a:ea typeface="Poppins Bold"/>
                <a:cs typeface="Poppins Bold"/>
                <a:sym typeface="Poppins Bold"/>
              </a:rPr>
              <a:t>R3-Data Analyst Specialist CAI3_DAT1_G2 done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0" y="0"/>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421816" y="3216332"/>
            <a:ext cx="15444367" cy="4479008"/>
          </a:xfrm>
          <a:prstGeom prst="rect">
            <a:avLst/>
          </a:prstGeom>
        </p:spPr>
        <p:txBody>
          <a:bodyPr lIns="0" tIns="0" rIns="0" bIns="0" rtlCol="0" anchor="t">
            <a:spAutoFit/>
          </a:bodyPr>
          <a:lstStyle/>
          <a:p>
            <a:pPr marL="755651" lvl="1" indent="-377825" algn="just">
              <a:lnSpc>
                <a:spcPts val="4655"/>
              </a:lnSpc>
              <a:buFont typeface="Arial"/>
              <a:buChar char="•"/>
            </a:pPr>
            <a:r>
              <a:rPr lang="en-US" sz="3500" spc="-98">
                <a:solidFill>
                  <a:srgbClr val="FFFFFF"/>
                </a:solidFill>
                <a:latin typeface="Poppins"/>
                <a:ea typeface="Poppins"/>
                <a:cs typeface="Poppins"/>
                <a:sym typeface="Poppins"/>
              </a:rPr>
              <a:t>We handeled the standardization of the date formate in the cleaning process.</a:t>
            </a:r>
          </a:p>
          <a:p>
            <a:pPr marL="755651" lvl="1" indent="-377825" algn="just">
              <a:lnSpc>
                <a:spcPts val="4655"/>
              </a:lnSpc>
              <a:buFont typeface="Arial"/>
              <a:buChar char="•"/>
            </a:pPr>
            <a:r>
              <a:rPr lang="en-US" sz="3500" spc="-98">
                <a:solidFill>
                  <a:srgbClr val="FFFFFF"/>
                </a:solidFill>
                <a:latin typeface="Poppins"/>
                <a:ea typeface="Poppins"/>
                <a:cs typeface="Poppins"/>
                <a:sym typeface="Poppins"/>
              </a:rPr>
              <a:t>We handeled the problem of product id by using Power Query for data cleaning.</a:t>
            </a:r>
          </a:p>
          <a:p>
            <a:pPr algn="just">
              <a:lnSpc>
                <a:spcPts val="4188"/>
              </a:lnSpc>
            </a:pPr>
            <a:endParaRPr lang="en-US" sz="3500" spc="-98">
              <a:solidFill>
                <a:srgbClr val="FFFFFF"/>
              </a:solidFill>
              <a:latin typeface="Poppins"/>
              <a:ea typeface="Poppins"/>
              <a:cs typeface="Poppins"/>
              <a:sym typeface="Poppins"/>
            </a:endParaRPr>
          </a:p>
          <a:p>
            <a:pPr algn="just">
              <a:lnSpc>
                <a:spcPts val="4188"/>
              </a:lnSpc>
            </a:pPr>
            <a:endParaRPr lang="en-US" sz="3500" spc="-98">
              <a:solidFill>
                <a:srgbClr val="FFFFFF"/>
              </a:solidFill>
              <a:latin typeface="Poppins"/>
              <a:ea typeface="Poppins"/>
              <a:cs typeface="Poppins"/>
              <a:sym typeface="Poppins"/>
            </a:endParaRPr>
          </a:p>
          <a:p>
            <a:pPr algn="just">
              <a:lnSpc>
                <a:spcPts val="4188"/>
              </a:lnSpc>
            </a:pPr>
            <a:endParaRPr lang="en-US" sz="3500" spc="-98">
              <a:solidFill>
                <a:srgbClr val="FFFFFF"/>
              </a:solidFill>
              <a:latin typeface="Poppins"/>
              <a:ea typeface="Poppins"/>
              <a:cs typeface="Poppins"/>
              <a:sym typeface="Poppins"/>
            </a:endParaRPr>
          </a:p>
          <a:p>
            <a:pPr algn="just">
              <a:lnSpc>
                <a:spcPts val="4188"/>
              </a:lnSpc>
            </a:pPr>
            <a:endParaRPr lang="en-US" sz="3500" spc="-98">
              <a:solidFill>
                <a:srgbClr val="FFFFFF"/>
              </a:solidFill>
              <a:latin typeface="Poppins"/>
              <a:ea typeface="Poppins"/>
              <a:cs typeface="Poppins"/>
              <a:sym typeface="Poppins"/>
            </a:endParaRPr>
          </a:p>
        </p:txBody>
      </p:sp>
      <p:sp>
        <p:nvSpPr>
          <p:cNvPr id="6" name="TextBox 6"/>
          <p:cNvSpPr txBox="1"/>
          <p:nvPr/>
        </p:nvSpPr>
        <p:spPr>
          <a:xfrm>
            <a:off x="1401277" y="1367762"/>
            <a:ext cx="15264474" cy="1311162"/>
          </a:xfrm>
          <a:prstGeom prst="rect">
            <a:avLst/>
          </a:prstGeom>
        </p:spPr>
        <p:txBody>
          <a:bodyPr lIns="0" tIns="0" rIns="0" bIns="0" rtlCol="0" anchor="t">
            <a:spAutoFit/>
          </a:bodyPr>
          <a:lstStyle/>
          <a:p>
            <a:pPr algn="just">
              <a:lnSpc>
                <a:spcPts val="4989"/>
              </a:lnSpc>
            </a:pPr>
            <a:r>
              <a:rPr lang="en-US" sz="5365">
                <a:solidFill>
                  <a:srgbClr val="00FFFF"/>
                </a:solidFill>
                <a:latin typeface="Zen Dots"/>
                <a:ea typeface="Zen Dots"/>
                <a:cs typeface="Zen Dots"/>
                <a:sym typeface="Zen Dots"/>
              </a:rPr>
              <a:t>HOW WE HANDELED THESE CHALLENGES: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10886" y="16329"/>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421816" y="2001786"/>
            <a:ext cx="15444367" cy="5333365"/>
          </a:xfrm>
          <a:prstGeom prst="rect">
            <a:avLst/>
          </a:prstGeom>
        </p:spPr>
        <p:txBody>
          <a:bodyPr lIns="0" tIns="0" rIns="0" bIns="0" rtlCol="0" anchor="t">
            <a:spAutoFit/>
          </a:bodyPr>
          <a:lstStyle/>
          <a:p>
            <a:pPr algn="just">
              <a:lnSpc>
                <a:spcPts val="4655"/>
              </a:lnSpc>
            </a:pPr>
            <a:r>
              <a:rPr lang="en-US" sz="3500" b="1" spc="-98">
                <a:solidFill>
                  <a:srgbClr val="FFFFFF"/>
                </a:solidFill>
                <a:latin typeface="Poppins Bold"/>
                <a:ea typeface="Poppins Bold"/>
                <a:cs typeface="Poppins Bold"/>
                <a:sym typeface="Poppins Bold"/>
              </a:rPr>
              <a:t>Data Preparation and Analysis Workflow </a:t>
            </a:r>
          </a:p>
          <a:p>
            <a:pPr algn="just">
              <a:lnSpc>
                <a:spcPts val="4655"/>
              </a:lnSpc>
            </a:pPr>
            <a:r>
              <a:rPr lang="en-US" sz="3500" b="1" spc="-98">
                <a:solidFill>
                  <a:srgbClr val="FFFFFF"/>
                </a:solidFill>
                <a:latin typeface="Poppins Bold"/>
                <a:ea typeface="Poppins Bold"/>
                <a:cs typeface="Poppins Bold"/>
                <a:sym typeface="Poppins Bold"/>
              </a:rPr>
              <a:t>1. Data Unification</a:t>
            </a:r>
          </a:p>
          <a:p>
            <a:pPr algn="just">
              <a:lnSpc>
                <a:spcPts val="4655"/>
              </a:lnSpc>
            </a:pPr>
            <a:r>
              <a:rPr lang="en-US" sz="3500" spc="-98">
                <a:solidFill>
                  <a:srgbClr val="FFFFFF"/>
                </a:solidFill>
                <a:latin typeface="Poppins"/>
                <a:ea typeface="Poppins"/>
                <a:cs typeface="Poppins"/>
                <a:sym typeface="Poppins"/>
              </a:rPr>
              <a:t>·</a:t>
            </a:r>
            <a:r>
              <a:rPr lang="en-US" sz="3500" b="1" spc="-98">
                <a:solidFill>
                  <a:srgbClr val="FFFFFF"/>
                </a:solidFill>
                <a:latin typeface="Poppins Bold"/>
                <a:ea typeface="Poppins Bold"/>
                <a:cs typeface="Poppins Bold"/>
                <a:sym typeface="Poppins Bold"/>
              </a:rPr>
              <a:t>Objective:</a:t>
            </a:r>
            <a:r>
              <a:rPr lang="en-US" sz="3500" spc="-98">
                <a:solidFill>
                  <a:srgbClr val="FFFFFF"/>
                </a:solidFill>
                <a:latin typeface="Poppins"/>
                <a:ea typeface="Poppins"/>
                <a:cs typeface="Poppins"/>
                <a:sym typeface="Poppins"/>
              </a:rPr>
              <a:t> Ensure consistency and integrity across product-related data.</a:t>
            </a:r>
          </a:p>
          <a:p>
            <a:pPr algn="just">
              <a:lnSpc>
                <a:spcPts val="4655"/>
              </a:lnSpc>
            </a:pPr>
            <a:r>
              <a:rPr lang="en-US" sz="3500" spc="-98">
                <a:solidFill>
                  <a:srgbClr val="FFFFFF"/>
                </a:solidFill>
                <a:latin typeface="Poppins"/>
                <a:ea typeface="Poppins"/>
                <a:cs typeface="Poppins"/>
                <a:sym typeface="Poppins"/>
              </a:rPr>
              <a:t>·</a:t>
            </a:r>
            <a:r>
              <a:rPr lang="en-US" sz="3500" b="1" spc="-98">
                <a:solidFill>
                  <a:srgbClr val="FFFFFF"/>
                </a:solidFill>
                <a:latin typeface="Poppins Bold"/>
                <a:ea typeface="Poppins Bold"/>
                <a:cs typeface="Poppins Bold"/>
                <a:sym typeface="Poppins Bold"/>
              </a:rPr>
              <a:t>Process:</a:t>
            </a:r>
          </a:p>
          <a:p>
            <a:pPr algn="just">
              <a:lnSpc>
                <a:spcPts val="4655"/>
              </a:lnSpc>
            </a:pPr>
            <a:r>
              <a:rPr lang="en-US" sz="3500" spc="-98">
                <a:solidFill>
                  <a:srgbClr val="FFFFFF"/>
                </a:solidFill>
                <a:latin typeface="Poppins"/>
                <a:ea typeface="Poppins"/>
                <a:cs typeface="Poppins"/>
                <a:sym typeface="Poppins"/>
              </a:rPr>
              <a:t>oStandardized and unified </a:t>
            </a:r>
            <a:r>
              <a:rPr lang="en-US" sz="3500" i="1" spc="-98">
                <a:solidFill>
                  <a:srgbClr val="FFFFFF"/>
                </a:solidFill>
                <a:latin typeface="Poppins Italics"/>
                <a:ea typeface="Poppins Italics"/>
                <a:cs typeface="Poppins Italics"/>
                <a:sym typeface="Poppins Italics"/>
              </a:rPr>
              <a:t>Product IDs</a:t>
            </a:r>
            <a:r>
              <a:rPr lang="en-US" sz="3500" spc="-98">
                <a:solidFill>
                  <a:srgbClr val="FFFFFF"/>
                </a:solidFill>
                <a:latin typeface="Poppins"/>
                <a:ea typeface="Poppins"/>
                <a:cs typeface="Poppins"/>
                <a:sym typeface="Poppins"/>
              </a:rPr>
              <a:t> for each corresponding </a:t>
            </a:r>
            <a:r>
              <a:rPr lang="en-US" sz="3500" i="1" spc="-98">
                <a:solidFill>
                  <a:srgbClr val="FFFFFF"/>
                </a:solidFill>
                <a:latin typeface="Poppins Italics"/>
                <a:ea typeface="Poppins Italics"/>
                <a:cs typeface="Poppins Italics"/>
                <a:sym typeface="Poppins Italics"/>
              </a:rPr>
              <a:t>Product Name</a:t>
            </a:r>
            <a:r>
              <a:rPr lang="en-US" sz="3500" spc="-98">
                <a:solidFill>
                  <a:srgbClr val="FFFFFF"/>
                </a:solidFill>
                <a:latin typeface="Poppins"/>
                <a:ea typeface="Poppins"/>
                <a:cs typeface="Poppins"/>
                <a:sym typeface="Poppins"/>
              </a:rPr>
              <a:t> to maintain consistent identification across datasets.</a:t>
            </a:r>
          </a:p>
          <a:p>
            <a:pPr algn="just">
              <a:lnSpc>
                <a:spcPts val="4655"/>
              </a:lnSpc>
            </a:pPr>
            <a:r>
              <a:rPr lang="en-US" sz="3500" spc="-98">
                <a:solidFill>
                  <a:srgbClr val="FFFFFF"/>
                </a:solidFill>
                <a:latin typeface="Poppins"/>
                <a:ea typeface="Poppins"/>
                <a:cs typeface="Poppins"/>
                <a:sym typeface="Poppins"/>
              </a:rPr>
              <a:t>oResolved discrepancies and ensured all products were correctly mapped to their respective IDs.</a:t>
            </a:r>
          </a:p>
          <a:p>
            <a:pPr algn="just">
              <a:lnSpc>
                <a:spcPts val="4655"/>
              </a:lnSpc>
            </a:pPr>
            <a:endParaRPr lang="en-US" sz="3500" spc="-98">
              <a:solidFill>
                <a:srgbClr val="FFFFFF"/>
              </a:solidFill>
              <a:latin typeface="Poppins"/>
              <a:ea typeface="Poppins"/>
              <a:cs typeface="Poppins"/>
              <a:sym typeface="Poppins"/>
            </a:endParaRPr>
          </a:p>
        </p:txBody>
      </p:sp>
      <p:sp>
        <p:nvSpPr>
          <p:cNvPr id="6" name="TextBox 6"/>
          <p:cNvSpPr txBox="1"/>
          <p:nvPr/>
        </p:nvSpPr>
        <p:spPr>
          <a:xfrm>
            <a:off x="1401277" y="1367762"/>
            <a:ext cx="15264474" cy="680897"/>
          </a:xfrm>
          <a:prstGeom prst="rect">
            <a:avLst/>
          </a:prstGeom>
        </p:spPr>
        <p:txBody>
          <a:bodyPr lIns="0" tIns="0" rIns="0" bIns="0" rtlCol="0" anchor="t">
            <a:spAutoFit/>
          </a:bodyPr>
          <a:lstStyle/>
          <a:p>
            <a:pPr algn="just">
              <a:lnSpc>
                <a:spcPts val="4989"/>
              </a:lnSpc>
            </a:pPr>
            <a:r>
              <a:rPr lang="en-US" sz="5365">
                <a:solidFill>
                  <a:srgbClr val="00FFFF"/>
                </a:solidFill>
                <a:latin typeface="Zen Dots"/>
                <a:ea typeface="Zen Dots"/>
                <a:cs typeface="Zen Dots"/>
                <a:sym typeface="Zen Dots"/>
              </a:rPr>
              <a:t>TOOL NO.1: MICROSOFT EXCEL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32657" y="0"/>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683" y="601205"/>
            <a:ext cx="15444367" cy="9193466"/>
          </a:xfrm>
          <a:prstGeom prst="rect">
            <a:avLst/>
          </a:prstGeom>
        </p:spPr>
        <p:txBody>
          <a:bodyPr lIns="0" tIns="0" rIns="0" bIns="0" rtlCol="0" anchor="t">
            <a:spAutoFit/>
          </a:bodyPr>
          <a:lstStyle/>
          <a:p>
            <a:pPr algn="just">
              <a:lnSpc>
                <a:spcPts val="4256"/>
              </a:lnSpc>
            </a:pPr>
            <a:r>
              <a:rPr lang="en-US" sz="3200" b="1" spc="-89">
                <a:solidFill>
                  <a:srgbClr val="FFFFFF"/>
                </a:solidFill>
                <a:latin typeface="Poppins Bold"/>
                <a:ea typeface="Poppins Bold"/>
                <a:cs typeface="Poppins Bold"/>
                <a:sym typeface="Poppins Bold"/>
              </a:rPr>
              <a:t>2. Data Normalization</a:t>
            </a:r>
          </a:p>
          <a:p>
            <a:pPr marL="690881" lvl="1" indent="-345440" algn="just">
              <a:lnSpc>
                <a:spcPts val="4256"/>
              </a:lnSpc>
              <a:buFont typeface="Arial"/>
              <a:buChar char="•"/>
            </a:pPr>
            <a:r>
              <a:rPr lang="en-US" sz="3200" b="1" spc="-89">
                <a:solidFill>
                  <a:srgbClr val="FFFFFF"/>
                </a:solidFill>
                <a:latin typeface="Poppins Bold"/>
                <a:ea typeface="Poppins Bold"/>
                <a:cs typeface="Poppins Bold"/>
                <a:sym typeface="Poppins Bold"/>
              </a:rPr>
              <a:t>Objective: Eliminate data redundancy and improve database efficiency.</a:t>
            </a:r>
          </a:p>
          <a:p>
            <a:pPr marL="690881" lvl="1" indent="-345440" algn="just">
              <a:lnSpc>
                <a:spcPts val="4256"/>
              </a:lnSpc>
              <a:buFont typeface="Arial"/>
              <a:buChar char="•"/>
            </a:pPr>
            <a:r>
              <a:rPr lang="en-US" sz="3200" b="1" spc="-89">
                <a:solidFill>
                  <a:srgbClr val="FFFFFF"/>
                </a:solidFill>
                <a:latin typeface="Poppins Bold"/>
                <a:ea typeface="Poppins Bold"/>
                <a:cs typeface="Poppins Bold"/>
                <a:sym typeface="Poppins Bold"/>
              </a:rPr>
              <a:t>Process:</a:t>
            </a:r>
          </a:p>
          <a:p>
            <a:pPr marL="690881" lvl="1" indent="-345440" algn="just">
              <a:lnSpc>
                <a:spcPts val="4256"/>
              </a:lnSpc>
              <a:buFont typeface="Arial"/>
              <a:buChar char="•"/>
            </a:pPr>
            <a:r>
              <a:rPr lang="en-US" sz="3200" b="1" spc="-89">
                <a:solidFill>
                  <a:srgbClr val="FFFFFF"/>
                </a:solidFill>
                <a:latin typeface="Poppins Bold"/>
                <a:ea typeface="Poppins Bold"/>
                <a:cs typeface="Poppins Bold"/>
                <a:sym typeface="Poppins Bold"/>
              </a:rPr>
              <a:t>Applied First Normal Form (1NF) by removing repeating groups and ensuring each column contains atomic values.</a:t>
            </a:r>
          </a:p>
          <a:p>
            <a:pPr marL="690881" lvl="1" indent="-345440" algn="just">
              <a:lnSpc>
                <a:spcPts val="4256"/>
              </a:lnSpc>
              <a:buFont typeface="Arial"/>
              <a:buChar char="•"/>
            </a:pPr>
            <a:r>
              <a:rPr lang="en-US" sz="3200" b="1" spc="-89">
                <a:solidFill>
                  <a:srgbClr val="FFFFFF"/>
                </a:solidFill>
                <a:latin typeface="Poppins Bold"/>
                <a:ea typeface="Poppins Bold"/>
                <a:cs typeface="Poppins Bold"/>
                <a:sym typeface="Poppins Bold"/>
              </a:rPr>
              <a:t>Applied Second Normal Form (2NF) by removing partial dependencies—each non-key attribute depends on the whole primary key.</a:t>
            </a:r>
          </a:p>
          <a:p>
            <a:pPr marL="690881" lvl="1" indent="-345440" algn="just">
              <a:lnSpc>
                <a:spcPts val="4256"/>
              </a:lnSpc>
              <a:buFont typeface="Arial"/>
              <a:buChar char="•"/>
            </a:pPr>
            <a:r>
              <a:rPr lang="en-US" sz="3200" b="1" spc="-89">
                <a:solidFill>
                  <a:srgbClr val="FFFFFF"/>
                </a:solidFill>
                <a:latin typeface="Poppins Bold"/>
                <a:ea typeface="Poppins Bold"/>
                <a:cs typeface="Poppins Bold"/>
                <a:sym typeface="Poppins Bold"/>
              </a:rPr>
              <a:t>Applied Third Normal Form (3NF) by removing transitive dependencies—ensuring non-key attributes depend only on the primary key.</a:t>
            </a:r>
          </a:p>
          <a:p>
            <a:pPr marL="690881" lvl="1" indent="-345440" algn="just">
              <a:lnSpc>
                <a:spcPts val="4256"/>
              </a:lnSpc>
              <a:buFont typeface="Arial"/>
              <a:buChar char="•"/>
            </a:pPr>
            <a:r>
              <a:rPr lang="en-US" sz="3200" b="1" spc="-89">
                <a:solidFill>
                  <a:srgbClr val="FFFFFF"/>
                </a:solidFill>
                <a:latin typeface="Poppins Bold"/>
                <a:ea typeface="Poppins Bold"/>
                <a:cs typeface="Poppins Bold"/>
                <a:sym typeface="Poppins Bold"/>
              </a:rPr>
              <a:t>Result: The large, unstructured table was decomposed into four related tables:</a:t>
            </a:r>
          </a:p>
          <a:p>
            <a:pPr marL="690881" lvl="1" indent="-345440" algn="just">
              <a:lnSpc>
                <a:spcPts val="4256"/>
              </a:lnSpc>
              <a:buFont typeface="Arial"/>
              <a:buChar char="•"/>
            </a:pPr>
            <a:r>
              <a:rPr lang="en-US" sz="3200" b="1" spc="-89">
                <a:solidFill>
                  <a:srgbClr val="FFFFFF"/>
                </a:solidFill>
                <a:latin typeface="Poppins Bold"/>
                <a:ea typeface="Poppins Bold"/>
                <a:cs typeface="Poppins Bold"/>
                <a:sym typeface="Poppins Bold"/>
              </a:rPr>
              <a:t>Products</a:t>
            </a:r>
          </a:p>
          <a:p>
            <a:pPr marL="690881" lvl="1" indent="-345440" algn="just">
              <a:lnSpc>
                <a:spcPts val="4256"/>
              </a:lnSpc>
              <a:buFont typeface="Arial"/>
              <a:buChar char="•"/>
            </a:pPr>
            <a:r>
              <a:rPr lang="en-US" sz="3200" b="1" spc="-89">
                <a:solidFill>
                  <a:srgbClr val="FFFFFF"/>
                </a:solidFill>
                <a:latin typeface="Poppins Bold"/>
                <a:ea typeface="Poppins Bold"/>
                <a:cs typeface="Poppins Bold"/>
                <a:sym typeface="Poppins Bold"/>
              </a:rPr>
              <a:t>Customers</a:t>
            </a:r>
          </a:p>
          <a:p>
            <a:pPr marL="690881" lvl="1" indent="-345440" algn="just">
              <a:lnSpc>
                <a:spcPts val="4256"/>
              </a:lnSpc>
              <a:buFont typeface="Arial"/>
              <a:buChar char="•"/>
            </a:pPr>
            <a:r>
              <a:rPr lang="en-US" sz="3200" b="1" spc="-89">
                <a:solidFill>
                  <a:srgbClr val="FFFFFF"/>
                </a:solidFill>
                <a:latin typeface="Poppins Bold"/>
                <a:ea typeface="Poppins Bold"/>
                <a:cs typeface="Poppins Bold"/>
                <a:sym typeface="Poppins Bold"/>
              </a:rPr>
              <a:t>Orders</a:t>
            </a:r>
          </a:p>
          <a:p>
            <a:pPr marL="690881" lvl="1" indent="-345440" algn="just">
              <a:lnSpc>
                <a:spcPts val="4256"/>
              </a:lnSpc>
              <a:buFont typeface="Arial"/>
              <a:buChar char="•"/>
            </a:pPr>
            <a:r>
              <a:rPr lang="en-US" sz="3200" b="1" spc="-89">
                <a:solidFill>
                  <a:srgbClr val="FFFFFF"/>
                </a:solidFill>
                <a:latin typeface="Poppins Bold"/>
                <a:ea typeface="Poppins Bold"/>
                <a:cs typeface="Poppins Bold"/>
                <a:sym typeface="Poppins Bold"/>
              </a:rPr>
              <a:t>Sales</a:t>
            </a:r>
          </a:p>
          <a:p>
            <a:pPr algn="just">
              <a:lnSpc>
                <a:spcPts val="4655"/>
              </a:lnSpc>
            </a:pPr>
            <a:endParaRPr lang="en-US" sz="3200" b="1" spc="-89">
              <a:solidFill>
                <a:srgbClr val="FFFFFF"/>
              </a:solidFill>
              <a:latin typeface="Poppins Bold"/>
              <a:ea typeface="Poppins Bold"/>
              <a:cs typeface="Poppins Bold"/>
              <a:sym typeface="Poppins Bold"/>
            </a:endParaRPr>
          </a:p>
          <a:p>
            <a:pPr algn="just">
              <a:lnSpc>
                <a:spcPts val="4655"/>
              </a:lnSpc>
            </a:pPr>
            <a:endParaRPr lang="en-US" sz="3200" b="1" spc="-89">
              <a:solidFill>
                <a:srgbClr val="FFFFFF"/>
              </a:solidFill>
              <a:latin typeface="Poppins Bold"/>
              <a:ea typeface="Poppins Bold"/>
              <a:cs typeface="Poppins Bold"/>
              <a:sym typeface="Poppi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0" y="0"/>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683" y="867325"/>
            <a:ext cx="15444367" cy="10648315"/>
          </a:xfrm>
          <a:prstGeom prst="rect">
            <a:avLst/>
          </a:prstGeom>
        </p:spPr>
        <p:txBody>
          <a:bodyPr lIns="0" tIns="0" rIns="0" bIns="0" rtlCol="0" anchor="t">
            <a:spAutoFit/>
          </a:bodyPr>
          <a:lstStyle/>
          <a:p>
            <a:pPr algn="just">
              <a:lnSpc>
                <a:spcPts val="4655"/>
              </a:lnSpc>
            </a:pPr>
            <a:r>
              <a:rPr lang="en-US" sz="3500" b="1" spc="-98">
                <a:solidFill>
                  <a:srgbClr val="FFFFFF"/>
                </a:solidFill>
                <a:latin typeface="Poppins Bold"/>
                <a:ea typeface="Poppins Bold"/>
                <a:cs typeface="Poppins Bold"/>
                <a:sym typeface="Poppins Bold"/>
              </a:rPr>
              <a:t>3. Data Cleaning</a:t>
            </a:r>
          </a:p>
          <a:p>
            <a:pPr algn="just">
              <a:lnSpc>
                <a:spcPts val="4655"/>
              </a:lnSpc>
            </a:pPr>
            <a:r>
              <a:rPr lang="en-US" sz="3500" b="1" spc="-98">
                <a:solidFill>
                  <a:srgbClr val="FFFFFF"/>
                </a:solidFill>
                <a:latin typeface="Poppins Bold"/>
                <a:ea typeface="Poppins Bold"/>
                <a:cs typeface="Poppins Bold"/>
                <a:sym typeface="Poppins Bold"/>
              </a:rPr>
              <a:t>·Objective: Ensure data accuracy and consistency before modeling.</a:t>
            </a:r>
          </a:p>
          <a:p>
            <a:pPr algn="just">
              <a:lnSpc>
                <a:spcPts val="4655"/>
              </a:lnSpc>
            </a:pPr>
            <a:r>
              <a:rPr lang="en-US" sz="3500" b="1" spc="-98">
                <a:solidFill>
                  <a:srgbClr val="FFFFFF"/>
                </a:solidFill>
                <a:latin typeface="Poppins Bold"/>
                <a:ea typeface="Poppins Bold"/>
                <a:cs typeface="Poppins Bold"/>
                <a:sym typeface="Poppins Bold"/>
              </a:rPr>
              <a:t>·Process:</a:t>
            </a:r>
          </a:p>
          <a:p>
            <a:pPr algn="just">
              <a:lnSpc>
                <a:spcPts val="4655"/>
              </a:lnSpc>
            </a:pPr>
            <a:r>
              <a:rPr lang="en-US" sz="3500" b="1" spc="-98">
                <a:solidFill>
                  <a:srgbClr val="FFFFFF"/>
                </a:solidFill>
                <a:latin typeface="Poppins Bold"/>
                <a:ea typeface="Poppins Bold"/>
                <a:cs typeface="Poppins Bold"/>
                <a:sym typeface="Poppins Bold"/>
              </a:rPr>
              <a:t>oUsed Power Query to identify and remove duplicate records from each table.</a:t>
            </a:r>
          </a:p>
          <a:p>
            <a:pPr algn="just">
              <a:lnSpc>
                <a:spcPts val="4655"/>
              </a:lnSpc>
            </a:pPr>
            <a:r>
              <a:rPr lang="en-US" sz="3500" b="1" spc="-98">
                <a:solidFill>
                  <a:srgbClr val="FFFFFF"/>
                </a:solidFill>
                <a:latin typeface="Poppins Bold"/>
                <a:ea typeface="Poppins Bold"/>
                <a:cs typeface="Poppins Bold"/>
                <a:sym typeface="Poppins Bold"/>
              </a:rPr>
              <a:t>oValidated data integrity and verified uniqueness of key fields.</a:t>
            </a:r>
          </a:p>
          <a:p>
            <a:pPr algn="just">
              <a:lnSpc>
                <a:spcPts val="4655"/>
              </a:lnSpc>
            </a:pPr>
            <a:r>
              <a:rPr lang="en-US" sz="3500" b="1" spc="-98">
                <a:solidFill>
                  <a:srgbClr val="FFFFFF"/>
                </a:solidFill>
                <a:latin typeface="Poppins Bold"/>
                <a:ea typeface="Poppins Bold"/>
                <a:cs typeface="Poppins Bold"/>
                <a:sym typeface="Poppins Bold"/>
              </a:rPr>
              <a:t>4. Data Modeling</a:t>
            </a:r>
          </a:p>
          <a:p>
            <a:pPr algn="just">
              <a:lnSpc>
                <a:spcPts val="4655"/>
              </a:lnSpc>
            </a:pPr>
            <a:r>
              <a:rPr lang="en-US" sz="3500" b="1" spc="-98">
                <a:solidFill>
                  <a:srgbClr val="FFFFFF"/>
                </a:solidFill>
                <a:latin typeface="Poppins Bold"/>
                <a:ea typeface="Poppins Bold"/>
                <a:cs typeface="Poppins Bold"/>
                <a:sym typeface="Poppins Bold"/>
              </a:rPr>
              <a:t>·Objective: Establish logical relationships for analysis.</a:t>
            </a:r>
          </a:p>
          <a:p>
            <a:pPr algn="just">
              <a:lnSpc>
                <a:spcPts val="4655"/>
              </a:lnSpc>
            </a:pPr>
            <a:r>
              <a:rPr lang="en-US" sz="3500" b="1" spc="-98">
                <a:solidFill>
                  <a:srgbClr val="FFFFFF"/>
                </a:solidFill>
                <a:latin typeface="Poppins Bold"/>
                <a:ea typeface="Poppins Bold"/>
                <a:cs typeface="Poppins Bold"/>
                <a:sym typeface="Poppins Bold"/>
              </a:rPr>
              <a:t>·Process:</a:t>
            </a:r>
          </a:p>
          <a:p>
            <a:pPr algn="just">
              <a:lnSpc>
                <a:spcPts val="4655"/>
              </a:lnSpc>
            </a:pPr>
            <a:r>
              <a:rPr lang="en-US" sz="3500" b="1" spc="-98">
                <a:solidFill>
                  <a:srgbClr val="FFFFFF"/>
                </a:solidFill>
                <a:latin typeface="Poppins Bold"/>
                <a:ea typeface="Poppins Bold"/>
                <a:cs typeface="Poppins Bold"/>
                <a:sym typeface="Poppins Bold"/>
              </a:rPr>
              <a:t>oDefined Primary Keys (unique identifiers) for each table.</a:t>
            </a:r>
          </a:p>
          <a:p>
            <a:pPr algn="just">
              <a:lnSpc>
                <a:spcPts val="4655"/>
              </a:lnSpc>
            </a:pPr>
            <a:r>
              <a:rPr lang="en-US" sz="3500" b="1" spc="-98">
                <a:solidFill>
                  <a:srgbClr val="FFFFFF"/>
                </a:solidFill>
                <a:latin typeface="Poppins Bold"/>
                <a:ea typeface="Poppins Bold"/>
                <a:cs typeface="Poppins Bold"/>
                <a:sym typeface="Poppins Bold"/>
              </a:rPr>
              <a:t>oCreated Foreign Key relationships between tables (e.g., linking Orders to Customers and Products).</a:t>
            </a:r>
          </a:p>
          <a:p>
            <a:pPr algn="just">
              <a:lnSpc>
                <a:spcPts val="4655"/>
              </a:lnSpc>
            </a:pPr>
            <a:r>
              <a:rPr lang="en-US" sz="3500" b="1" spc="-98">
                <a:solidFill>
                  <a:srgbClr val="FFFFFF"/>
                </a:solidFill>
                <a:latin typeface="Poppins Bold"/>
                <a:ea typeface="Poppins Bold"/>
                <a:cs typeface="Poppins Bold"/>
                <a:sym typeface="Poppins Bold"/>
              </a:rPr>
              <a:t>oBuilt a relational data model to enable efficient querying and reporting.</a:t>
            </a:r>
          </a:p>
          <a:p>
            <a:pPr algn="just">
              <a:lnSpc>
                <a:spcPts val="4655"/>
              </a:lnSpc>
            </a:pPr>
            <a:endParaRPr lang="en-US" sz="3500" b="1" spc="-98">
              <a:solidFill>
                <a:srgbClr val="FFFFFF"/>
              </a:solidFill>
              <a:latin typeface="Poppins Bold"/>
              <a:ea typeface="Poppins Bold"/>
              <a:cs typeface="Poppins Bold"/>
              <a:sym typeface="Poppins Bold"/>
            </a:endParaRPr>
          </a:p>
          <a:p>
            <a:pPr algn="just">
              <a:lnSpc>
                <a:spcPts val="4655"/>
              </a:lnSpc>
            </a:pPr>
            <a:endParaRPr lang="en-US" sz="3500" b="1" spc="-98">
              <a:solidFill>
                <a:srgbClr val="FFFFFF"/>
              </a:solidFill>
              <a:latin typeface="Poppins Bold"/>
              <a:ea typeface="Poppins Bold"/>
              <a:cs typeface="Poppins Bold"/>
              <a:sym typeface="Poppins Bold"/>
            </a:endParaRPr>
          </a:p>
          <a:p>
            <a:pPr algn="just">
              <a:lnSpc>
                <a:spcPts val="4655"/>
              </a:lnSpc>
            </a:pPr>
            <a:endParaRPr lang="en-US" sz="3500" b="1" spc="-98">
              <a:solidFill>
                <a:srgbClr val="FFFFFF"/>
              </a:solidFill>
              <a:latin typeface="Poppins Bold"/>
              <a:ea typeface="Poppins Bold"/>
              <a:cs typeface="Poppins Bold"/>
              <a:sym typeface="Poppins Bold"/>
            </a:endParaRPr>
          </a:p>
          <a:p>
            <a:pPr algn="just">
              <a:lnSpc>
                <a:spcPts val="4655"/>
              </a:lnSpc>
            </a:pPr>
            <a:endParaRPr lang="en-US" sz="3500" b="1" spc="-98">
              <a:solidFill>
                <a:srgbClr val="FFFFFF"/>
              </a:solidFill>
              <a:latin typeface="Poppins Bold"/>
              <a:ea typeface="Poppins Bold"/>
              <a:cs typeface="Poppins Bold"/>
              <a:sym typeface="Poppi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32657" y="64350"/>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421816" y="2001786"/>
            <a:ext cx="15444367" cy="5333365"/>
          </a:xfrm>
          <a:prstGeom prst="rect">
            <a:avLst/>
          </a:prstGeom>
        </p:spPr>
        <p:txBody>
          <a:bodyPr lIns="0" tIns="0" rIns="0" bIns="0" rtlCol="0" anchor="t">
            <a:spAutoFit/>
          </a:bodyPr>
          <a:lstStyle/>
          <a:p>
            <a:pPr algn="just">
              <a:lnSpc>
                <a:spcPts val="4655"/>
              </a:lnSpc>
            </a:pPr>
            <a:r>
              <a:rPr lang="en-US" sz="3500" b="1" spc="-98">
                <a:solidFill>
                  <a:srgbClr val="FFFFFF"/>
                </a:solidFill>
                <a:latin typeface="Poppins Bold"/>
                <a:ea typeface="Poppins Bold"/>
                <a:cs typeface="Poppins Bold"/>
                <a:sym typeface="Poppins Bold"/>
              </a:rPr>
              <a:t>5. Data Analysis and Visualization</a:t>
            </a:r>
          </a:p>
          <a:p>
            <a:pPr algn="just">
              <a:lnSpc>
                <a:spcPts val="4655"/>
              </a:lnSpc>
            </a:pPr>
            <a:r>
              <a:rPr lang="en-US" sz="3500" b="1" spc="-98">
                <a:solidFill>
                  <a:srgbClr val="FFFFFF"/>
                </a:solidFill>
                <a:latin typeface="Poppins Bold"/>
                <a:ea typeface="Poppins Bold"/>
                <a:cs typeface="Poppins Bold"/>
                <a:sym typeface="Poppins Bold"/>
              </a:rPr>
              <a:t>·Objective: Derive business insights from the prepared data.</a:t>
            </a:r>
          </a:p>
          <a:p>
            <a:pPr algn="just">
              <a:lnSpc>
                <a:spcPts val="4655"/>
              </a:lnSpc>
            </a:pPr>
            <a:r>
              <a:rPr lang="en-US" sz="3500" b="1" spc="-98">
                <a:solidFill>
                  <a:srgbClr val="FFFFFF"/>
                </a:solidFill>
                <a:latin typeface="Poppins Bold"/>
                <a:ea typeface="Poppins Bold"/>
                <a:cs typeface="Poppins Bold"/>
                <a:sym typeface="Poppins Bold"/>
              </a:rPr>
              <a:t>·Process:</a:t>
            </a:r>
          </a:p>
          <a:p>
            <a:pPr algn="just">
              <a:lnSpc>
                <a:spcPts val="4655"/>
              </a:lnSpc>
            </a:pPr>
            <a:r>
              <a:rPr lang="en-US" sz="3500" b="1" spc="-98">
                <a:solidFill>
                  <a:srgbClr val="FFFFFF"/>
                </a:solidFill>
                <a:latin typeface="Poppins Bold"/>
                <a:ea typeface="Poppins Bold"/>
                <a:cs typeface="Poppins Bold"/>
                <a:sym typeface="Poppins Bold"/>
              </a:rPr>
              <a:t>oUtilized Pivot Tables in Excel to analyze sales performance, customer behavior, and product trends.</a:t>
            </a:r>
          </a:p>
          <a:p>
            <a:pPr algn="just">
              <a:lnSpc>
                <a:spcPts val="4655"/>
              </a:lnSpc>
            </a:pPr>
            <a:r>
              <a:rPr lang="en-US" sz="3500" b="1" spc="-98">
                <a:solidFill>
                  <a:srgbClr val="FFFFFF"/>
                </a:solidFill>
                <a:latin typeface="Poppins Bold"/>
                <a:ea typeface="Poppins Bold"/>
                <a:cs typeface="Poppins Bold"/>
                <a:sym typeface="Poppins Bold"/>
              </a:rPr>
              <a:t>oDeveloped interactive summaries and key performance metrics to support decision-making.</a:t>
            </a:r>
          </a:p>
          <a:p>
            <a:pPr algn="just">
              <a:lnSpc>
                <a:spcPts val="4655"/>
              </a:lnSpc>
            </a:pPr>
            <a:endParaRPr lang="en-US" sz="3500" b="1" spc="-98">
              <a:solidFill>
                <a:srgbClr val="FFFFFF"/>
              </a:solidFill>
              <a:latin typeface="Poppins Bold"/>
              <a:ea typeface="Poppins Bold"/>
              <a:cs typeface="Poppins Bold"/>
              <a:sym typeface="Poppins Bold"/>
            </a:endParaRPr>
          </a:p>
          <a:p>
            <a:pPr algn="just">
              <a:lnSpc>
                <a:spcPts val="4655"/>
              </a:lnSpc>
            </a:pPr>
            <a:endParaRPr lang="en-US" sz="3500" b="1" spc="-98">
              <a:solidFill>
                <a:srgbClr val="FFFFFF"/>
              </a:solidFill>
              <a:latin typeface="Poppins Bold"/>
              <a:ea typeface="Poppins Bold"/>
              <a:cs typeface="Poppins Bold"/>
              <a:sym typeface="Poppi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0" y="16329"/>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421816" y="2001786"/>
            <a:ext cx="15444367" cy="7695565"/>
          </a:xfrm>
          <a:prstGeom prst="rect">
            <a:avLst/>
          </a:prstGeom>
        </p:spPr>
        <p:txBody>
          <a:bodyPr lIns="0" tIns="0" rIns="0" bIns="0" rtlCol="0" anchor="t">
            <a:spAutoFit/>
          </a:bodyPr>
          <a:lstStyle/>
          <a:p>
            <a:pPr algn="just">
              <a:lnSpc>
                <a:spcPts val="4655"/>
              </a:lnSpc>
            </a:pPr>
            <a:endParaRPr dirty="0"/>
          </a:p>
          <a:p>
            <a:pPr algn="just">
              <a:lnSpc>
                <a:spcPts val="4655"/>
              </a:lnSpc>
            </a:pPr>
            <a:r>
              <a:rPr lang="en-US" sz="3500" b="1" spc="-98" dirty="0">
                <a:solidFill>
                  <a:srgbClr val="FFFFFF"/>
                </a:solidFill>
                <a:latin typeface="Poppins Bold"/>
                <a:ea typeface="Poppins Bold"/>
                <a:cs typeface="Poppins Bold"/>
                <a:sym typeface="Poppins Bold"/>
              </a:rPr>
              <a:t>Creating Database:</a:t>
            </a:r>
          </a:p>
          <a:p>
            <a:pPr algn="just">
              <a:lnSpc>
                <a:spcPts val="4655"/>
              </a:lnSpc>
            </a:pPr>
            <a:r>
              <a:rPr lang="en-US" sz="3500" b="1" spc="-98" dirty="0">
                <a:solidFill>
                  <a:srgbClr val="FFFFFF"/>
                </a:solidFill>
                <a:latin typeface="Poppins Bold"/>
                <a:ea typeface="Poppins Bold"/>
                <a:cs typeface="Poppins Bold"/>
                <a:sym typeface="Poppins Bold"/>
              </a:rPr>
              <a:t>·Database was created named “</a:t>
            </a:r>
            <a:r>
              <a:rPr lang="en-US" sz="3500" b="1" spc="-98" dirty="0" err="1">
                <a:solidFill>
                  <a:srgbClr val="FFFFFF"/>
                </a:solidFill>
                <a:latin typeface="Poppins Bold"/>
                <a:ea typeface="Poppins Bold"/>
                <a:cs typeface="Poppins Bold"/>
                <a:sym typeface="Poppins Bold"/>
              </a:rPr>
              <a:t>SuperStoreSales</a:t>
            </a:r>
            <a:r>
              <a:rPr lang="en-US" sz="3500" b="1" spc="-98" dirty="0">
                <a:solidFill>
                  <a:srgbClr val="FFFFFF"/>
                </a:solidFill>
                <a:latin typeface="Poppins Bold"/>
                <a:ea typeface="Poppins Bold"/>
                <a:cs typeface="Poppins Bold"/>
                <a:sym typeface="Poppins Bold"/>
              </a:rPr>
              <a:t>”</a:t>
            </a:r>
          </a:p>
          <a:p>
            <a:pPr algn="just">
              <a:lnSpc>
                <a:spcPts val="4655"/>
              </a:lnSpc>
            </a:pPr>
            <a:r>
              <a:rPr lang="en-US" sz="3500" b="1" spc="-98" dirty="0">
                <a:solidFill>
                  <a:srgbClr val="FFFFFF"/>
                </a:solidFill>
                <a:latin typeface="Poppins Bold"/>
                <a:ea typeface="Poppins Bold"/>
                <a:cs typeface="Poppins Bold"/>
                <a:sym typeface="Poppins Bold"/>
              </a:rPr>
              <a:t>·Then 4 tables were created (Customer -Product- Order- Details) with their columns and Data type in each column</a:t>
            </a:r>
          </a:p>
          <a:p>
            <a:pPr algn="just">
              <a:lnSpc>
                <a:spcPts val="4655"/>
              </a:lnSpc>
            </a:pPr>
            <a:r>
              <a:rPr lang="en-US" sz="3500" b="1" spc="-98" dirty="0">
                <a:solidFill>
                  <a:srgbClr val="FFFFFF"/>
                </a:solidFill>
                <a:latin typeface="Poppins Bold"/>
                <a:ea typeface="Poppins Bold"/>
                <a:cs typeface="Poppins Bold"/>
                <a:sym typeface="Poppins Bold"/>
              </a:rPr>
              <a:t>Inserting The data:</a:t>
            </a:r>
          </a:p>
          <a:p>
            <a:pPr algn="just">
              <a:lnSpc>
                <a:spcPts val="4655"/>
              </a:lnSpc>
            </a:pPr>
            <a:r>
              <a:rPr lang="en-US" sz="3500" b="1" spc="-98" dirty="0">
                <a:solidFill>
                  <a:srgbClr val="FFFFFF"/>
                </a:solidFill>
                <a:latin typeface="Poppins Bold"/>
                <a:ea typeface="Poppins Bold"/>
                <a:cs typeface="Poppins Bold"/>
                <a:sym typeface="Poppins Bold"/>
              </a:rPr>
              <a:t>·We tried Microsoft Access at first, but it didn’t work </a:t>
            </a:r>
          </a:p>
          <a:p>
            <a:pPr algn="just">
              <a:lnSpc>
                <a:spcPts val="4655"/>
              </a:lnSpc>
            </a:pPr>
            <a:r>
              <a:rPr lang="en-US" sz="3500" b="1" spc="-98" dirty="0">
                <a:solidFill>
                  <a:srgbClr val="FFFFFF"/>
                </a:solidFill>
                <a:latin typeface="Poppins Bold"/>
                <a:ea typeface="Poppins Bold"/>
                <a:cs typeface="Poppins Bold"/>
                <a:sym typeface="Poppins Bold"/>
              </a:rPr>
              <a:t>·So instead, we saved each sheet in the workbook as .CSV file so we were left by 4 .CSV files one for each table because it can’t save the whole workbook at a time</a:t>
            </a:r>
          </a:p>
          <a:p>
            <a:pPr algn="just">
              <a:lnSpc>
                <a:spcPts val="4655"/>
              </a:lnSpc>
            </a:pPr>
            <a:r>
              <a:rPr lang="en-US" sz="3500" b="1" spc="-98" dirty="0">
                <a:solidFill>
                  <a:srgbClr val="FFFFFF"/>
                </a:solidFill>
                <a:latin typeface="Poppins Bold"/>
                <a:ea typeface="Poppins Bold"/>
                <a:cs typeface="Poppins Bold"/>
                <a:sym typeface="Poppins Bold"/>
              </a:rPr>
              <a:t>·Then we used Bulk insert to insert all the data.</a:t>
            </a:r>
          </a:p>
          <a:p>
            <a:pPr algn="just">
              <a:lnSpc>
                <a:spcPts val="4655"/>
              </a:lnSpc>
            </a:pPr>
            <a:endParaRPr lang="en-US" sz="3500" b="1" spc="-98" dirty="0">
              <a:solidFill>
                <a:srgbClr val="FFFFFF"/>
              </a:solidFill>
              <a:latin typeface="Poppins Bold"/>
              <a:ea typeface="Poppins Bold"/>
              <a:cs typeface="Poppins Bold"/>
              <a:sym typeface="Poppins Bold"/>
            </a:endParaRPr>
          </a:p>
          <a:p>
            <a:pPr algn="just">
              <a:lnSpc>
                <a:spcPts val="4655"/>
              </a:lnSpc>
            </a:pPr>
            <a:endParaRPr lang="en-US" sz="3500" b="1" spc="-98" dirty="0">
              <a:solidFill>
                <a:srgbClr val="FFFFFF"/>
              </a:solidFill>
              <a:latin typeface="Poppins Bold"/>
              <a:ea typeface="Poppins Bold"/>
              <a:cs typeface="Poppins Bold"/>
              <a:sym typeface="Poppins Bold"/>
            </a:endParaRPr>
          </a:p>
        </p:txBody>
      </p:sp>
      <p:sp>
        <p:nvSpPr>
          <p:cNvPr id="6" name="TextBox 6"/>
          <p:cNvSpPr txBox="1"/>
          <p:nvPr/>
        </p:nvSpPr>
        <p:spPr>
          <a:xfrm>
            <a:off x="1401277" y="1367762"/>
            <a:ext cx="15264474" cy="680897"/>
          </a:xfrm>
          <a:prstGeom prst="rect">
            <a:avLst/>
          </a:prstGeom>
        </p:spPr>
        <p:txBody>
          <a:bodyPr lIns="0" tIns="0" rIns="0" bIns="0" rtlCol="0" anchor="t">
            <a:spAutoFit/>
          </a:bodyPr>
          <a:lstStyle/>
          <a:p>
            <a:pPr algn="just">
              <a:lnSpc>
                <a:spcPts val="4989"/>
              </a:lnSpc>
            </a:pPr>
            <a:r>
              <a:rPr lang="en-US" sz="5365">
                <a:solidFill>
                  <a:srgbClr val="00FFFF"/>
                </a:solidFill>
                <a:latin typeface="Zen Dots"/>
                <a:ea typeface="Zen Dots"/>
                <a:cs typeface="Zen Dots"/>
                <a:sym typeface="Zen Dots"/>
              </a:rPr>
              <a:t>TOOL NO.2: SQL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0" y="-5443"/>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729001" y="4500212"/>
            <a:ext cx="9558769" cy="5508241"/>
          </a:xfrm>
          <a:custGeom>
            <a:avLst/>
            <a:gdLst/>
            <a:ahLst/>
            <a:cxnLst/>
            <a:rect l="l" t="t" r="r" b="b"/>
            <a:pathLst>
              <a:path w="9558769" h="5508241">
                <a:moveTo>
                  <a:pt x="0" y="0"/>
                </a:moveTo>
                <a:lnTo>
                  <a:pt x="9558769" y="0"/>
                </a:lnTo>
                <a:lnTo>
                  <a:pt x="9558769" y="5508240"/>
                </a:lnTo>
                <a:lnTo>
                  <a:pt x="0" y="5508240"/>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421816" y="2001786"/>
            <a:ext cx="15444367" cy="3561715"/>
          </a:xfrm>
          <a:prstGeom prst="rect">
            <a:avLst/>
          </a:prstGeom>
        </p:spPr>
        <p:txBody>
          <a:bodyPr lIns="0" tIns="0" rIns="0" bIns="0" rtlCol="0" anchor="t">
            <a:spAutoFit/>
          </a:bodyPr>
          <a:lstStyle/>
          <a:p>
            <a:pPr algn="just">
              <a:lnSpc>
                <a:spcPts val="4655"/>
              </a:lnSpc>
            </a:pPr>
            <a:r>
              <a:rPr lang="en-US" sz="3500" b="1" spc="-98">
                <a:solidFill>
                  <a:srgbClr val="FFFFFF"/>
                </a:solidFill>
                <a:latin typeface="Poppins Bold"/>
                <a:ea typeface="Poppins Bold"/>
                <a:cs typeface="Poppins Bold"/>
                <a:sym typeface="Poppins Bold"/>
              </a:rPr>
              <a:t>Data Cleaning:</a:t>
            </a:r>
          </a:p>
          <a:p>
            <a:pPr algn="just">
              <a:lnSpc>
                <a:spcPts val="4655"/>
              </a:lnSpc>
            </a:pPr>
            <a:r>
              <a:rPr lang="en-US" sz="3500" b="1" spc="-98">
                <a:solidFill>
                  <a:srgbClr val="FFFFFF"/>
                </a:solidFill>
                <a:latin typeface="Poppins Bold"/>
                <a:ea typeface="Poppins Bold"/>
                <a:cs typeface="Poppins Bold"/>
                <a:sym typeface="Poppins Bold"/>
              </a:rPr>
              <a:t>We checked the data for duplicates; All tables were duplicates free except for Sales table one duplicate was found of Order_ID “US-2015-150119” and Product_ID “FUR-CH-10002965”</a:t>
            </a:r>
          </a:p>
          <a:p>
            <a:pPr algn="just">
              <a:lnSpc>
                <a:spcPts val="4655"/>
              </a:lnSpc>
            </a:pPr>
            <a:endParaRPr lang="en-US" sz="3500" b="1" spc="-98">
              <a:solidFill>
                <a:srgbClr val="FFFFFF"/>
              </a:solidFill>
              <a:latin typeface="Poppins Bold"/>
              <a:ea typeface="Poppins Bold"/>
              <a:cs typeface="Poppins Bold"/>
              <a:sym typeface="Poppins Bold"/>
            </a:endParaRPr>
          </a:p>
          <a:p>
            <a:pPr algn="just">
              <a:lnSpc>
                <a:spcPts val="4655"/>
              </a:lnSpc>
            </a:pPr>
            <a:endParaRPr lang="en-US" sz="3500" b="1" spc="-98">
              <a:solidFill>
                <a:srgbClr val="FFFFFF"/>
              </a:solidFill>
              <a:latin typeface="Poppins Bold"/>
              <a:ea typeface="Poppins Bold"/>
              <a:cs typeface="Poppins Bold"/>
              <a:sym typeface="Poppi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0" y="0"/>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133748" y="3252115"/>
            <a:ext cx="4730966" cy="6006185"/>
          </a:xfrm>
          <a:custGeom>
            <a:avLst/>
            <a:gdLst/>
            <a:ahLst/>
            <a:cxnLst/>
            <a:rect l="l" t="t" r="r" b="b"/>
            <a:pathLst>
              <a:path w="4730966" h="6006185">
                <a:moveTo>
                  <a:pt x="0" y="0"/>
                </a:moveTo>
                <a:lnTo>
                  <a:pt x="4730966" y="0"/>
                </a:lnTo>
                <a:lnTo>
                  <a:pt x="4730966" y="6006185"/>
                </a:lnTo>
                <a:lnTo>
                  <a:pt x="0" y="6006185"/>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2535115" y="1216269"/>
            <a:ext cx="13217769" cy="2380615"/>
          </a:xfrm>
          <a:prstGeom prst="rect">
            <a:avLst/>
          </a:prstGeom>
        </p:spPr>
        <p:txBody>
          <a:bodyPr lIns="0" tIns="0" rIns="0" bIns="0" rtlCol="0" anchor="t">
            <a:spAutoFit/>
          </a:bodyPr>
          <a:lstStyle/>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·So, we dropped that duplicate using the syntax Delete and now our data is Duplicates-Free.</a:t>
            </a:r>
          </a:p>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·We checked our Data for Nulls, and no Nulls were found.</a:t>
            </a:r>
          </a:p>
          <a:p>
            <a:pPr marL="0" lvl="0" indent="0" algn="just">
              <a:lnSpc>
                <a:spcPts val="4655"/>
              </a:lnSpc>
              <a:spcBef>
                <a:spcPct val="0"/>
              </a:spcBef>
            </a:pPr>
            <a:endParaRPr lang="en-US" sz="3500" b="1" u="none" strike="noStrike" spc="-98">
              <a:solidFill>
                <a:srgbClr val="FFFFFF"/>
              </a:solidFill>
              <a:latin typeface="Poppins Bold"/>
              <a:ea typeface="Poppins Bold"/>
              <a:cs typeface="Poppins Bold"/>
              <a:sym typeface="Poppi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0" y="5443"/>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1848168"/>
            <a:ext cx="16744950" cy="6514465"/>
          </a:xfrm>
          <a:prstGeom prst="rect">
            <a:avLst/>
          </a:prstGeom>
        </p:spPr>
        <p:txBody>
          <a:bodyPr lIns="0" tIns="0" rIns="0" bIns="0" rtlCol="0" anchor="t">
            <a:spAutoFit/>
          </a:bodyPr>
          <a:lstStyle/>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·Then, we were Trying To unify the format of the Order Date and Ship date and there were two problems. First, Dates are written by more Than one format. Second, After saving Our files as .CSV , It changed all the data as a text so SQL is reading it right now as a text and Not a date and If we changed the Data type to Date it will give as inaccurate data full of Nulls because Dates are written by more than one format besides SQL only reads the ISO 8601 format YYYY-MM-DD.</a:t>
            </a:r>
          </a:p>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·So, we approached by Unifying the text format, then splitting The Text into Day, Month and Year columns, then adding a customized column that calculate the date by merging the three other columns of Day, Month and Year and we did so for both Order Date and Ship Date.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80681" y="-368358"/>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0" y="0"/>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334511" y="5307004"/>
            <a:ext cx="5618977" cy="4979996"/>
          </a:xfrm>
          <a:custGeom>
            <a:avLst/>
            <a:gdLst/>
            <a:ahLst/>
            <a:cxnLst/>
            <a:rect l="l" t="t" r="r" b="b"/>
            <a:pathLst>
              <a:path w="5618977" h="4979996">
                <a:moveTo>
                  <a:pt x="0" y="0"/>
                </a:moveTo>
                <a:lnTo>
                  <a:pt x="5618978" y="0"/>
                </a:lnTo>
                <a:lnTo>
                  <a:pt x="5618978" y="4979996"/>
                </a:lnTo>
                <a:lnTo>
                  <a:pt x="0" y="4979996"/>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794222" y="400685"/>
            <a:ext cx="17259300" cy="5333365"/>
          </a:xfrm>
          <a:prstGeom prst="rect">
            <a:avLst/>
          </a:prstGeom>
        </p:spPr>
        <p:txBody>
          <a:bodyPr lIns="0" tIns="0" rIns="0" bIns="0" rtlCol="0" anchor="t">
            <a:spAutoFit/>
          </a:bodyPr>
          <a:lstStyle/>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Creating Relationship between Tables:</a:t>
            </a:r>
          </a:p>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·We created the relationship between the 4 tables by using the relationship diagram as shown:</a:t>
            </a:r>
          </a:p>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-In Customers table Customer_ID is the primary key.</a:t>
            </a:r>
          </a:p>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-In Orders table Order_ID is the primary key and Customer_ID is the foreign key.</a:t>
            </a:r>
          </a:p>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-In Products table Product_ID is the primary key.</a:t>
            </a:r>
          </a:p>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-In Sales table Order_ID,Product_ID and Sales are the Primary Key (Composite Key).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21771" y="0"/>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02165" y="1295026"/>
            <a:ext cx="11888893" cy="680897"/>
          </a:xfrm>
          <a:prstGeom prst="rect">
            <a:avLst/>
          </a:prstGeom>
        </p:spPr>
        <p:txBody>
          <a:bodyPr lIns="0" tIns="0" rIns="0" bIns="0" rtlCol="0" anchor="t">
            <a:spAutoFit/>
          </a:bodyPr>
          <a:lstStyle/>
          <a:p>
            <a:pPr algn="just">
              <a:lnSpc>
                <a:spcPts val="4989"/>
              </a:lnSpc>
            </a:pPr>
            <a:r>
              <a:rPr lang="en-US" sz="5365">
                <a:solidFill>
                  <a:srgbClr val="00FFFF"/>
                </a:solidFill>
                <a:latin typeface="Zen Dots"/>
                <a:ea typeface="Zen Dots"/>
                <a:cs typeface="Zen Dots"/>
                <a:sym typeface="Zen Dots"/>
              </a:rPr>
              <a:t>PROJECT OVERVIEW:</a:t>
            </a:r>
          </a:p>
        </p:txBody>
      </p:sp>
      <p:sp>
        <p:nvSpPr>
          <p:cNvPr id="5" name="Freeform 5"/>
          <p:cNvSpPr/>
          <p:nvPr/>
        </p:nvSpPr>
        <p:spPr>
          <a:xfrm rot="21441089">
            <a:off x="13723169" y="604093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202165" y="2590102"/>
            <a:ext cx="16230617" cy="5068697"/>
          </a:xfrm>
          <a:prstGeom prst="rect">
            <a:avLst/>
          </a:prstGeom>
        </p:spPr>
        <p:txBody>
          <a:bodyPr lIns="0" tIns="0" rIns="0" bIns="0" rtlCol="0" anchor="t">
            <a:spAutoFit/>
          </a:bodyPr>
          <a:lstStyle/>
          <a:p>
            <a:pPr algn="just">
              <a:lnSpc>
                <a:spcPts val="2793"/>
              </a:lnSpc>
            </a:pPr>
            <a:endParaRPr dirty="0"/>
          </a:p>
          <a:p>
            <a:pPr algn="just">
              <a:lnSpc>
                <a:spcPts val="4655"/>
              </a:lnSpc>
            </a:pPr>
            <a:r>
              <a:rPr lang="en-US" sz="3500" spc="-98" dirty="0">
                <a:solidFill>
                  <a:srgbClr val="FFFFFF"/>
                </a:solidFill>
                <a:latin typeface="Poppins"/>
                <a:ea typeface="Poppins"/>
                <a:cs typeface="Poppins"/>
                <a:sym typeface="Poppins"/>
              </a:rPr>
              <a:t>The Superstore Sales Analysis project involves the exploration and analysis of a sales dataset containing key transactional and customer information. The dataset includes details such as order ID, order date, shipping mode, customer and product identifiers, sales figures, and categorical breakdowns by product type and geographic region. The primary aim of this project is to generate actionable insights that can support data-driven decision-making in areas such as sales performance, customer behavior, and regional trends.</a:t>
            </a:r>
          </a:p>
          <a:p>
            <a:pPr algn="just">
              <a:lnSpc>
                <a:spcPts val="4655"/>
              </a:lnSpc>
            </a:pPr>
            <a:endParaRPr lang="en-US" sz="3500" spc="-98"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28700" y="5267325"/>
            <a:ext cx="7646269" cy="3287896"/>
          </a:xfrm>
          <a:custGeom>
            <a:avLst/>
            <a:gdLst/>
            <a:ahLst/>
            <a:cxnLst/>
            <a:rect l="l" t="t" r="r" b="b"/>
            <a:pathLst>
              <a:path w="7646269" h="3287896">
                <a:moveTo>
                  <a:pt x="0" y="0"/>
                </a:moveTo>
                <a:lnTo>
                  <a:pt x="7646269" y="0"/>
                </a:lnTo>
                <a:lnTo>
                  <a:pt x="7646269" y="3287896"/>
                </a:lnTo>
                <a:lnTo>
                  <a:pt x="0" y="3287896"/>
                </a:lnTo>
                <a:lnTo>
                  <a:pt x="0" y="0"/>
                </a:lnTo>
                <a:close/>
              </a:path>
            </a:pathLst>
          </a:custGeom>
          <a:blipFill>
            <a:blip r:embed="rId2"/>
            <a:stretch>
              <a:fillRect/>
            </a:stretch>
          </a:blipFill>
        </p:spPr>
        <p:txBody>
          <a:bodyPr/>
          <a:lstStyle/>
          <a:p>
            <a:endParaRPr lang="en-US"/>
          </a:p>
        </p:txBody>
      </p:sp>
      <p:sp>
        <p:nvSpPr>
          <p:cNvPr id="3" name="Freeform 3"/>
          <p:cNvSpPr/>
          <p:nvPr/>
        </p:nvSpPr>
        <p:spPr>
          <a:xfrm>
            <a:off x="9949543" y="5322218"/>
            <a:ext cx="7309757" cy="3353351"/>
          </a:xfrm>
          <a:custGeom>
            <a:avLst/>
            <a:gdLst/>
            <a:ahLst/>
            <a:cxnLst/>
            <a:rect l="l" t="t" r="r" b="b"/>
            <a:pathLst>
              <a:path w="7309757" h="3353351">
                <a:moveTo>
                  <a:pt x="0" y="0"/>
                </a:moveTo>
                <a:lnTo>
                  <a:pt x="7309757" y="0"/>
                </a:lnTo>
                <a:lnTo>
                  <a:pt x="7309757" y="3353351"/>
                </a:lnTo>
                <a:lnTo>
                  <a:pt x="0" y="335335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371740"/>
            <a:ext cx="15264474" cy="680897"/>
          </a:xfrm>
          <a:prstGeom prst="rect">
            <a:avLst/>
          </a:prstGeom>
        </p:spPr>
        <p:txBody>
          <a:bodyPr lIns="0" tIns="0" rIns="0" bIns="0" rtlCol="0" anchor="t">
            <a:spAutoFit/>
          </a:bodyPr>
          <a:lstStyle/>
          <a:p>
            <a:pPr algn="just">
              <a:lnSpc>
                <a:spcPts val="4989"/>
              </a:lnSpc>
            </a:pPr>
            <a:r>
              <a:rPr lang="en-US" sz="5365">
                <a:solidFill>
                  <a:srgbClr val="00FFFF"/>
                </a:solidFill>
                <a:latin typeface="Zen Dots"/>
                <a:ea typeface="Zen Dots"/>
                <a:cs typeface="Zen Dots"/>
                <a:sym typeface="Zen Dots"/>
              </a:rPr>
              <a:t>TOOL NO.3: PYTHON</a:t>
            </a:r>
          </a:p>
        </p:txBody>
      </p:sp>
      <p:sp>
        <p:nvSpPr>
          <p:cNvPr id="5" name="TextBox 5"/>
          <p:cNvSpPr txBox="1"/>
          <p:nvPr/>
        </p:nvSpPr>
        <p:spPr>
          <a:xfrm>
            <a:off x="1028700" y="2081212"/>
            <a:ext cx="17259300" cy="3062288"/>
          </a:xfrm>
          <a:prstGeom prst="rect">
            <a:avLst/>
          </a:prstGeom>
        </p:spPr>
        <p:txBody>
          <a:bodyPr lIns="0" tIns="0" rIns="0" bIns="0" rtlCol="0" anchor="t">
            <a:spAutoFit/>
          </a:bodyPr>
          <a:lstStyle/>
          <a:p>
            <a:pPr algn="just">
              <a:lnSpc>
                <a:spcPts val="5319"/>
              </a:lnSpc>
            </a:pPr>
            <a:r>
              <a:rPr lang="en-US" sz="3999" b="1" spc="-111">
                <a:solidFill>
                  <a:srgbClr val="FFFFFF"/>
                </a:solidFill>
                <a:latin typeface="Poppins Bold"/>
                <a:ea typeface="Poppins Bold"/>
                <a:cs typeface="Poppins Bold"/>
                <a:sym typeface="Poppins Bold"/>
              </a:rPr>
              <a:t>Impo</a:t>
            </a:r>
            <a:r>
              <a:rPr lang="en-US" sz="3999" b="1" u="none" strike="noStrike" spc="-111">
                <a:solidFill>
                  <a:srgbClr val="FFFFFF"/>
                </a:solidFill>
                <a:latin typeface="Poppins Bold"/>
                <a:ea typeface="Poppins Bold"/>
                <a:cs typeface="Poppins Bold"/>
                <a:sym typeface="Poppins Bold"/>
              </a:rPr>
              <a:t>rting the Required Libraries:</a:t>
            </a:r>
          </a:p>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We start by importing the necessary Python libraries for data manipulation and analysis (Pandas-Numpy-sys-…).</a:t>
            </a:r>
          </a:p>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·We imported our dataset and extracted each sheet from the workbook</a:t>
            </a:r>
          </a:p>
          <a:p>
            <a:pPr marL="0" lvl="0" indent="0" algn="just">
              <a:lnSpc>
                <a:spcPts val="4655"/>
              </a:lnSpc>
              <a:spcBef>
                <a:spcPct val="0"/>
              </a:spcBef>
            </a:pPr>
            <a:endParaRPr lang="en-US" sz="3500" b="1" u="none" strike="noStrike" spc="-98">
              <a:solidFill>
                <a:srgbClr val="FFFFFF"/>
              </a:solidFill>
              <a:latin typeface="Poppins Bold"/>
              <a:ea typeface="Poppins Bold"/>
              <a:cs typeface="Poppins Bold"/>
              <a:sym typeface="Poppi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2600533" y="208460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079524" y="3870766"/>
            <a:ext cx="9423107" cy="5123814"/>
          </a:xfrm>
          <a:custGeom>
            <a:avLst/>
            <a:gdLst/>
            <a:ahLst/>
            <a:cxnLst/>
            <a:rect l="l" t="t" r="r" b="b"/>
            <a:pathLst>
              <a:path w="9423107" h="5123814">
                <a:moveTo>
                  <a:pt x="0" y="0"/>
                </a:moveTo>
                <a:lnTo>
                  <a:pt x="9423107" y="0"/>
                </a:lnTo>
                <a:lnTo>
                  <a:pt x="9423107" y="5123814"/>
                </a:lnTo>
                <a:lnTo>
                  <a:pt x="0" y="5123814"/>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1132328"/>
            <a:ext cx="16523660" cy="2471738"/>
          </a:xfrm>
          <a:prstGeom prst="rect">
            <a:avLst/>
          </a:prstGeom>
        </p:spPr>
        <p:txBody>
          <a:bodyPr lIns="0" tIns="0" rIns="0" bIns="0" rtlCol="0" anchor="t">
            <a:spAutoFit/>
          </a:bodyPr>
          <a:lstStyle/>
          <a:p>
            <a:pPr algn="just">
              <a:lnSpc>
                <a:spcPts val="5319"/>
              </a:lnSpc>
            </a:pPr>
            <a:r>
              <a:rPr lang="en-US" sz="3999" b="1" spc="-111">
                <a:solidFill>
                  <a:srgbClr val="FFFFFF"/>
                </a:solidFill>
                <a:latin typeface="Poppins Bold"/>
                <a:ea typeface="Poppins Bold"/>
                <a:cs typeface="Poppins Bold"/>
                <a:sym typeface="Poppins Bold"/>
              </a:rPr>
              <a:t>Then, we started our cleaning:</a:t>
            </a:r>
          </a:p>
          <a:p>
            <a:pPr marL="0" lvl="0" indent="0" algn="just">
              <a:lnSpc>
                <a:spcPts val="4655"/>
              </a:lnSpc>
              <a:spcBef>
                <a:spcPct val="0"/>
              </a:spcBef>
            </a:pPr>
            <a:r>
              <a:rPr lang="en-US" sz="3500" b="1" u="none" strike="noStrike" spc="-98">
                <a:solidFill>
                  <a:srgbClr val="FFFFFF"/>
                </a:solidFill>
                <a:latin typeface="Poppins Bold"/>
                <a:ea typeface="Poppins Bold"/>
                <a:cs typeface="Poppins Bold"/>
                <a:sym typeface="Poppins Bold"/>
              </a:rPr>
              <a:t>First, we checked our Data for duplicates only one duplicate was found in our data in the sales table it was order with Order ID: US-2015-150119 and Product ID FUR-CH-10002965.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2600533" y="208460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8700" y="2084602"/>
            <a:ext cx="7498636" cy="2632174"/>
          </a:xfrm>
          <a:custGeom>
            <a:avLst/>
            <a:gdLst/>
            <a:ahLst/>
            <a:cxnLst/>
            <a:rect l="l" t="t" r="r" b="b"/>
            <a:pathLst>
              <a:path w="7498636" h="2632174">
                <a:moveTo>
                  <a:pt x="0" y="0"/>
                </a:moveTo>
                <a:lnTo>
                  <a:pt x="7498636" y="0"/>
                </a:lnTo>
                <a:lnTo>
                  <a:pt x="7498636" y="2632174"/>
                </a:lnTo>
                <a:lnTo>
                  <a:pt x="0" y="2632174"/>
                </a:lnTo>
                <a:lnTo>
                  <a:pt x="0" y="0"/>
                </a:lnTo>
                <a:close/>
              </a:path>
            </a:pathLst>
          </a:custGeom>
          <a:blipFill>
            <a:blip r:embed="rId6"/>
            <a:stretch>
              <a:fillRect/>
            </a:stretch>
          </a:blipFill>
        </p:spPr>
        <p:txBody>
          <a:bodyPr/>
          <a:lstStyle/>
          <a:p>
            <a:endParaRPr lang="en-US"/>
          </a:p>
        </p:txBody>
      </p:sp>
      <p:sp>
        <p:nvSpPr>
          <p:cNvPr id="5" name="Freeform 5"/>
          <p:cNvSpPr/>
          <p:nvPr/>
        </p:nvSpPr>
        <p:spPr>
          <a:xfrm>
            <a:off x="14747921" y="4085507"/>
            <a:ext cx="3132346" cy="5949708"/>
          </a:xfrm>
          <a:custGeom>
            <a:avLst/>
            <a:gdLst/>
            <a:ahLst/>
            <a:cxnLst/>
            <a:rect l="l" t="t" r="r" b="b"/>
            <a:pathLst>
              <a:path w="3132346" h="5949708">
                <a:moveTo>
                  <a:pt x="0" y="0"/>
                </a:moveTo>
                <a:lnTo>
                  <a:pt x="3132346" y="0"/>
                </a:lnTo>
                <a:lnTo>
                  <a:pt x="3132346" y="5949708"/>
                </a:lnTo>
                <a:lnTo>
                  <a:pt x="0" y="5949708"/>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28700" y="299720"/>
            <a:ext cx="16523660" cy="1362710"/>
          </a:xfrm>
          <a:prstGeom prst="rect">
            <a:avLst/>
          </a:prstGeom>
        </p:spPr>
        <p:txBody>
          <a:bodyPr lIns="0" tIns="0" rIns="0" bIns="0" rtlCol="0" anchor="t">
            <a:spAutoFit/>
          </a:bodyPr>
          <a:lstStyle/>
          <a:p>
            <a:pPr marL="0" lvl="0" indent="0" algn="just">
              <a:lnSpc>
                <a:spcPts val="5319"/>
              </a:lnSpc>
              <a:spcBef>
                <a:spcPct val="0"/>
              </a:spcBef>
            </a:pPr>
            <a:r>
              <a:rPr lang="en-US" sz="3999" b="1" spc="-111">
                <a:solidFill>
                  <a:srgbClr val="FFFFFF"/>
                </a:solidFill>
                <a:latin typeface="Poppins Bold"/>
                <a:ea typeface="Poppins Bold"/>
                <a:cs typeface="Poppins Bold"/>
                <a:sym typeface="Poppins Bold"/>
              </a:rPr>
              <a:t>Then, we dropped </a:t>
            </a:r>
            <a:r>
              <a:rPr lang="en-US" sz="3999" b="1" u="none" strike="noStrike" spc="-111">
                <a:solidFill>
                  <a:srgbClr val="FFFFFF"/>
                </a:solidFill>
                <a:latin typeface="Poppins Bold"/>
                <a:ea typeface="Poppins Bold"/>
                <a:cs typeface="Poppins Bold"/>
                <a:sym typeface="Poppins Bold"/>
              </a:rPr>
              <a:t>that duplicate, and we verified that our data is duplicate-free.</a:t>
            </a:r>
          </a:p>
        </p:txBody>
      </p:sp>
      <p:sp>
        <p:nvSpPr>
          <p:cNvPr id="7" name="TextBox 7"/>
          <p:cNvSpPr txBox="1"/>
          <p:nvPr/>
        </p:nvSpPr>
        <p:spPr>
          <a:xfrm>
            <a:off x="1028683" y="5357431"/>
            <a:ext cx="13336320" cy="1362710"/>
          </a:xfrm>
          <a:prstGeom prst="rect">
            <a:avLst/>
          </a:prstGeom>
        </p:spPr>
        <p:txBody>
          <a:bodyPr lIns="0" tIns="0" rIns="0" bIns="0" rtlCol="0" anchor="t">
            <a:spAutoFit/>
          </a:bodyPr>
          <a:lstStyle/>
          <a:p>
            <a:pPr marL="0" lvl="0" indent="0" algn="just">
              <a:lnSpc>
                <a:spcPts val="5319"/>
              </a:lnSpc>
              <a:spcBef>
                <a:spcPct val="0"/>
              </a:spcBef>
            </a:pPr>
            <a:r>
              <a:rPr lang="en-US" sz="3999" b="1" spc="-111">
                <a:solidFill>
                  <a:srgbClr val="FFFFFF"/>
                </a:solidFill>
                <a:latin typeface="Poppins Bold"/>
                <a:ea typeface="Poppins Bold"/>
                <a:cs typeface="Poppins Bold"/>
                <a:sym typeface="Poppins Bold"/>
              </a:rPr>
              <a:t>•Then We checked our d</a:t>
            </a:r>
            <a:r>
              <a:rPr lang="en-US" sz="3999" b="1" u="none" strike="noStrike" spc="-111">
                <a:solidFill>
                  <a:srgbClr val="FFFFFF"/>
                </a:solidFill>
                <a:latin typeface="Poppins Bold"/>
                <a:ea typeface="Poppins Bold"/>
                <a:cs typeface="Poppins Bold"/>
                <a:sym typeface="Poppins Bold"/>
              </a:rPr>
              <a:t>ata for Nulls, and no Nulls were found.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2600533" y="208460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736330" y="1362075"/>
            <a:ext cx="6135666" cy="2868623"/>
          </a:xfrm>
          <a:custGeom>
            <a:avLst/>
            <a:gdLst/>
            <a:ahLst/>
            <a:cxnLst/>
            <a:rect l="l" t="t" r="r" b="b"/>
            <a:pathLst>
              <a:path w="6135666" h="2868623">
                <a:moveTo>
                  <a:pt x="0" y="0"/>
                </a:moveTo>
                <a:lnTo>
                  <a:pt x="6135667" y="0"/>
                </a:lnTo>
                <a:lnTo>
                  <a:pt x="6135667" y="2868623"/>
                </a:lnTo>
                <a:lnTo>
                  <a:pt x="0" y="2868623"/>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028700" y="299720"/>
            <a:ext cx="16523660" cy="2029460"/>
          </a:xfrm>
          <a:prstGeom prst="rect">
            <a:avLst/>
          </a:prstGeom>
        </p:spPr>
        <p:txBody>
          <a:bodyPr lIns="0" tIns="0" rIns="0" bIns="0" rtlCol="0" anchor="t">
            <a:spAutoFit/>
          </a:bodyPr>
          <a:lstStyle/>
          <a:p>
            <a:pPr marL="0" lvl="0" indent="0" algn="just">
              <a:lnSpc>
                <a:spcPts val="5319"/>
              </a:lnSpc>
              <a:spcBef>
                <a:spcPct val="0"/>
              </a:spcBef>
            </a:pPr>
            <a:r>
              <a:rPr lang="en-US" sz="3999" b="1" spc="-111">
                <a:solidFill>
                  <a:srgbClr val="FFFFFF"/>
                </a:solidFill>
                <a:latin typeface="Poppins Bold"/>
                <a:ea typeface="Poppins Bold"/>
                <a:cs typeface="Poppins Bold"/>
                <a:sym typeface="Poppins Bold"/>
              </a:rPr>
              <a:t>Then, we started </a:t>
            </a:r>
            <a:r>
              <a:rPr lang="en-US" sz="3999" b="1" u="none" strike="noStrike" spc="-111">
                <a:solidFill>
                  <a:srgbClr val="FFFFFF"/>
                </a:solidFill>
                <a:latin typeface="Poppins Bold"/>
                <a:ea typeface="Poppins Bold"/>
                <a:cs typeface="Poppins Bold"/>
                <a:sym typeface="Poppins Bold"/>
              </a:rPr>
              <a:t>the unification of the dates format in the Ship Date and Order Date columns.</a:t>
            </a:r>
          </a:p>
          <a:p>
            <a:pPr marL="0" lvl="0" indent="0" algn="just">
              <a:lnSpc>
                <a:spcPts val="5319"/>
              </a:lnSpc>
              <a:spcBef>
                <a:spcPct val="0"/>
              </a:spcBef>
            </a:pPr>
            <a:endParaRPr lang="en-US" sz="3999" b="1" u="none" strike="noStrike" spc="-111">
              <a:solidFill>
                <a:srgbClr val="FFFFFF"/>
              </a:solidFill>
              <a:latin typeface="Poppins Bold"/>
              <a:ea typeface="Poppins Bold"/>
              <a:cs typeface="Poppins Bold"/>
              <a:sym typeface="Poppins Bold"/>
            </a:endParaRPr>
          </a:p>
        </p:txBody>
      </p:sp>
      <p:sp>
        <p:nvSpPr>
          <p:cNvPr id="6" name="TextBox 6"/>
          <p:cNvSpPr txBox="1"/>
          <p:nvPr/>
        </p:nvSpPr>
        <p:spPr>
          <a:xfrm>
            <a:off x="660880" y="4491875"/>
            <a:ext cx="17259300" cy="6014790"/>
          </a:xfrm>
          <a:prstGeom prst="rect">
            <a:avLst/>
          </a:prstGeom>
        </p:spPr>
        <p:txBody>
          <a:bodyPr lIns="0" tIns="0" rIns="0" bIns="0" rtlCol="0" anchor="t">
            <a:spAutoFit/>
          </a:bodyPr>
          <a:lstStyle/>
          <a:p>
            <a:pPr algn="just">
              <a:lnSpc>
                <a:spcPts val="5319"/>
              </a:lnSpc>
            </a:pPr>
            <a:r>
              <a:rPr lang="en-US" sz="3999" b="1" spc="-111">
                <a:solidFill>
                  <a:srgbClr val="FFFFFF"/>
                </a:solidFill>
                <a:latin typeface="Poppins Bold"/>
                <a:ea typeface="Poppins Bold"/>
                <a:cs typeface="Poppins Bold"/>
                <a:sym typeface="Poppins Bold"/>
              </a:rPr>
              <a:t>Then we started Creating Relationship between Tables:</a:t>
            </a:r>
          </a:p>
          <a:p>
            <a:pPr marL="0" lvl="0" indent="0" algn="just">
              <a:lnSpc>
                <a:spcPts val="4694"/>
              </a:lnSpc>
              <a:spcBef>
                <a:spcPct val="0"/>
              </a:spcBef>
            </a:pPr>
            <a:r>
              <a:rPr lang="en-US" sz="3529" b="1" spc="-98">
                <a:solidFill>
                  <a:srgbClr val="FFFFFF"/>
                </a:solidFill>
                <a:latin typeface="Poppins Bold"/>
                <a:ea typeface="Poppins Bold"/>
                <a:cs typeface="Poppins Bold"/>
                <a:sym typeface="Poppins Bold"/>
              </a:rPr>
              <a:t>·We created the relationship between the 4 tables by using the relationship di</a:t>
            </a:r>
            <a:r>
              <a:rPr lang="en-US" sz="3529" b="1" u="none" strike="noStrike" spc="-98">
                <a:solidFill>
                  <a:srgbClr val="FFFFFF"/>
                </a:solidFill>
                <a:latin typeface="Poppins Bold"/>
                <a:ea typeface="Poppins Bold"/>
                <a:cs typeface="Poppins Bold"/>
                <a:sym typeface="Poppins Bold"/>
              </a:rPr>
              <a:t>agram as shown:</a:t>
            </a:r>
          </a:p>
          <a:p>
            <a:pPr marL="0" lvl="0" indent="0" algn="just">
              <a:lnSpc>
                <a:spcPts val="4694"/>
              </a:lnSpc>
              <a:spcBef>
                <a:spcPct val="0"/>
              </a:spcBef>
            </a:pPr>
            <a:r>
              <a:rPr lang="en-US" sz="3529" b="1" u="none" strike="noStrike" spc="-98">
                <a:solidFill>
                  <a:srgbClr val="FFFFFF"/>
                </a:solidFill>
                <a:latin typeface="Poppins Bold"/>
                <a:ea typeface="Poppins Bold"/>
                <a:cs typeface="Poppins Bold"/>
                <a:sym typeface="Poppins Bold"/>
              </a:rPr>
              <a:t>-In Customers table Customer_ID is the primary key.</a:t>
            </a:r>
          </a:p>
          <a:p>
            <a:pPr marL="0" lvl="0" indent="0" algn="just">
              <a:lnSpc>
                <a:spcPts val="4694"/>
              </a:lnSpc>
              <a:spcBef>
                <a:spcPct val="0"/>
              </a:spcBef>
            </a:pPr>
            <a:r>
              <a:rPr lang="en-US" sz="3529" b="1" u="none" strike="noStrike" spc="-98">
                <a:solidFill>
                  <a:srgbClr val="FFFFFF"/>
                </a:solidFill>
                <a:latin typeface="Poppins Bold"/>
                <a:ea typeface="Poppins Bold"/>
                <a:cs typeface="Poppins Bold"/>
                <a:sym typeface="Poppins Bold"/>
              </a:rPr>
              <a:t>-In Orders table Order_ID is the primary key and Customer_ID is the foreign key.</a:t>
            </a:r>
          </a:p>
          <a:p>
            <a:pPr marL="0" lvl="0" indent="0" algn="just">
              <a:lnSpc>
                <a:spcPts val="4694"/>
              </a:lnSpc>
              <a:spcBef>
                <a:spcPct val="0"/>
              </a:spcBef>
            </a:pPr>
            <a:r>
              <a:rPr lang="en-US" sz="3529" b="1" u="none" strike="noStrike" spc="-98">
                <a:solidFill>
                  <a:srgbClr val="FFFFFF"/>
                </a:solidFill>
                <a:latin typeface="Poppins Bold"/>
                <a:ea typeface="Poppins Bold"/>
                <a:cs typeface="Poppins Bold"/>
                <a:sym typeface="Poppins Bold"/>
              </a:rPr>
              <a:t>-In Products table Product_ID is the primary key.</a:t>
            </a:r>
          </a:p>
          <a:p>
            <a:pPr marL="0" lvl="0" indent="0" algn="just">
              <a:lnSpc>
                <a:spcPts val="4694"/>
              </a:lnSpc>
              <a:spcBef>
                <a:spcPct val="0"/>
              </a:spcBef>
            </a:pPr>
            <a:r>
              <a:rPr lang="en-US" sz="3529" b="1" u="none" strike="noStrike" spc="-98">
                <a:solidFill>
                  <a:srgbClr val="FFFFFF"/>
                </a:solidFill>
                <a:latin typeface="Poppins Bold"/>
                <a:ea typeface="Poppins Bold"/>
                <a:cs typeface="Poppins Bold"/>
                <a:sym typeface="Poppins Bold"/>
              </a:rPr>
              <a:t>-In Sales table Order_ID,Product_ID and Sales are the Primary Key (Composite Key).</a:t>
            </a:r>
          </a:p>
          <a:p>
            <a:pPr marL="0" lvl="0" indent="0" algn="just">
              <a:lnSpc>
                <a:spcPts val="4694"/>
              </a:lnSpc>
              <a:spcBef>
                <a:spcPct val="0"/>
              </a:spcBef>
            </a:pPr>
            <a:endParaRPr lang="en-US" sz="3529" b="1" u="none" strike="noStrike" spc="-98">
              <a:solidFill>
                <a:srgbClr val="FFFFFF"/>
              </a:solidFill>
              <a:latin typeface="Poppins Bold"/>
              <a:ea typeface="Poppins Bold"/>
              <a:cs typeface="Poppins Bold"/>
              <a:sym typeface="Poppins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2600533" y="208460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967841" y="712695"/>
            <a:ext cx="14352319" cy="8109060"/>
          </a:xfrm>
          <a:custGeom>
            <a:avLst/>
            <a:gdLst/>
            <a:ahLst/>
            <a:cxnLst/>
            <a:rect l="l" t="t" r="r" b="b"/>
            <a:pathLst>
              <a:path w="14352319" h="8109060">
                <a:moveTo>
                  <a:pt x="0" y="0"/>
                </a:moveTo>
                <a:lnTo>
                  <a:pt x="14352318" y="0"/>
                </a:lnTo>
                <a:lnTo>
                  <a:pt x="14352318" y="8109060"/>
                </a:lnTo>
                <a:lnTo>
                  <a:pt x="0" y="810906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2600533" y="208460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01277" y="3791555"/>
            <a:ext cx="11234623" cy="4485196"/>
          </a:xfrm>
          <a:custGeom>
            <a:avLst/>
            <a:gdLst/>
            <a:ahLst/>
            <a:cxnLst/>
            <a:rect l="l" t="t" r="r" b="b"/>
            <a:pathLst>
              <a:path w="11234623" h="4485196">
                <a:moveTo>
                  <a:pt x="0" y="0"/>
                </a:moveTo>
                <a:lnTo>
                  <a:pt x="11234622" y="0"/>
                </a:lnTo>
                <a:lnTo>
                  <a:pt x="11234622" y="4485196"/>
                </a:lnTo>
                <a:lnTo>
                  <a:pt x="0" y="4485196"/>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683" y="868660"/>
            <a:ext cx="16935012" cy="1936583"/>
          </a:xfrm>
          <a:prstGeom prst="rect">
            <a:avLst/>
          </a:prstGeom>
        </p:spPr>
        <p:txBody>
          <a:bodyPr lIns="0" tIns="0" rIns="0" bIns="0" rtlCol="0" anchor="t">
            <a:spAutoFit/>
          </a:bodyPr>
          <a:lstStyle/>
          <a:p>
            <a:pPr algn="ctr">
              <a:lnSpc>
                <a:spcPts val="4989"/>
              </a:lnSpc>
            </a:pPr>
            <a:r>
              <a:rPr lang="en-US" sz="5365">
                <a:solidFill>
                  <a:srgbClr val="00FFFF"/>
                </a:solidFill>
                <a:latin typeface="Zen Dots"/>
                <a:ea typeface="Zen Dots"/>
                <a:cs typeface="Zen Dots"/>
                <a:sym typeface="Zen Dots"/>
              </a:rPr>
              <a:t>THEN WE STARTED OUR ANALYSIS  THEN VISUALIZATION VIA TABLEAU</a:t>
            </a:r>
          </a:p>
          <a:p>
            <a:pPr algn="l">
              <a:lnSpc>
                <a:spcPts val="4989"/>
              </a:lnSpc>
            </a:pPr>
            <a:endParaRPr lang="en-US" sz="5365">
              <a:solidFill>
                <a:srgbClr val="00FFFF"/>
              </a:solidFill>
              <a:latin typeface="Zen Dots"/>
              <a:ea typeface="Zen Dots"/>
              <a:cs typeface="Zen Dots"/>
              <a:sym typeface="Zen Dots"/>
            </a:endParaRPr>
          </a:p>
        </p:txBody>
      </p:sp>
      <p:sp>
        <p:nvSpPr>
          <p:cNvPr id="7" name="TextBox 7"/>
          <p:cNvSpPr txBox="1"/>
          <p:nvPr/>
        </p:nvSpPr>
        <p:spPr>
          <a:xfrm>
            <a:off x="1401277" y="2709993"/>
            <a:ext cx="10979795" cy="695960"/>
          </a:xfrm>
          <a:prstGeom prst="rect">
            <a:avLst/>
          </a:prstGeom>
        </p:spPr>
        <p:txBody>
          <a:bodyPr lIns="0" tIns="0" rIns="0" bIns="0" rtlCol="0" anchor="t">
            <a:spAutoFit/>
          </a:bodyPr>
          <a:lstStyle/>
          <a:p>
            <a:pPr algn="ctr">
              <a:lnSpc>
                <a:spcPts val="5319"/>
              </a:lnSpc>
              <a:spcBef>
                <a:spcPct val="0"/>
              </a:spcBef>
            </a:pPr>
            <a:r>
              <a:rPr lang="en-US" sz="3999" b="1" spc="-111">
                <a:solidFill>
                  <a:srgbClr val="00FFFF"/>
                </a:solidFill>
                <a:latin typeface="Poppins Bold"/>
                <a:ea typeface="Poppins Bold"/>
                <a:cs typeface="Poppins Bold"/>
                <a:sym typeface="Poppins Bold"/>
              </a:rPr>
              <a:t>1- What are the top 10 best-selling products?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2600533" y="208460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584434" y="3010085"/>
            <a:ext cx="6326825" cy="5928205"/>
          </a:xfrm>
          <a:custGeom>
            <a:avLst/>
            <a:gdLst/>
            <a:ahLst/>
            <a:cxnLst/>
            <a:rect l="l" t="t" r="r" b="b"/>
            <a:pathLst>
              <a:path w="6326825" h="5928205">
                <a:moveTo>
                  <a:pt x="0" y="0"/>
                </a:moveTo>
                <a:lnTo>
                  <a:pt x="6326825" y="0"/>
                </a:lnTo>
                <a:lnTo>
                  <a:pt x="6326825" y="5928205"/>
                </a:lnTo>
                <a:lnTo>
                  <a:pt x="0" y="5928205"/>
                </a:lnTo>
                <a:lnTo>
                  <a:pt x="0" y="0"/>
                </a:lnTo>
                <a:close/>
              </a:path>
            </a:pathLst>
          </a:custGeom>
          <a:blipFill>
            <a:blip r:embed="rId6"/>
            <a:stretch>
              <a:fillRect/>
            </a:stretch>
          </a:blipFill>
        </p:spPr>
        <p:txBody>
          <a:bodyPr/>
          <a:lstStyle/>
          <a:p>
            <a:endParaRPr lang="en-US"/>
          </a:p>
        </p:txBody>
      </p:sp>
      <p:sp>
        <p:nvSpPr>
          <p:cNvPr id="6" name="Freeform 6"/>
          <p:cNvSpPr/>
          <p:nvPr/>
        </p:nvSpPr>
        <p:spPr>
          <a:xfrm>
            <a:off x="8715176" y="3140968"/>
            <a:ext cx="7950110" cy="5666438"/>
          </a:xfrm>
          <a:custGeom>
            <a:avLst/>
            <a:gdLst/>
            <a:ahLst/>
            <a:cxnLst/>
            <a:rect l="l" t="t" r="r" b="b"/>
            <a:pathLst>
              <a:path w="7950110" h="5666438">
                <a:moveTo>
                  <a:pt x="0" y="0"/>
                </a:moveTo>
                <a:lnTo>
                  <a:pt x="7950110" y="0"/>
                </a:lnTo>
                <a:lnTo>
                  <a:pt x="7950110" y="5666438"/>
                </a:lnTo>
                <a:lnTo>
                  <a:pt x="0" y="5666438"/>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2063428" y="1989352"/>
            <a:ext cx="14161145" cy="695960"/>
          </a:xfrm>
          <a:prstGeom prst="rect">
            <a:avLst/>
          </a:prstGeom>
        </p:spPr>
        <p:txBody>
          <a:bodyPr lIns="0" tIns="0" rIns="0" bIns="0" rtlCol="0" anchor="t">
            <a:spAutoFit/>
          </a:bodyPr>
          <a:lstStyle/>
          <a:p>
            <a:pPr marL="0" lvl="0" indent="0" algn="ctr">
              <a:lnSpc>
                <a:spcPts val="5319"/>
              </a:lnSpc>
              <a:spcBef>
                <a:spcPct val="0"/>
              </a:spcBef>
            </a:pPr>
            <a:r>
              <a:rPr lang="en-US" sz="3999" b="1" spc="-111">
                <a:solidFill>
                  <a:srgbClr val="00FFFF"/>
                </a:solidFill>
                <a:latin typeface="Poppins Bold"/>
                <a:ea typeface="Poppins Bold"/>
                <a:cs typeface="Poppins Bold"/>
                <a:sym typeface="Poppins Bold"/>
              </a:rPr>
              <a:t>2</a:t>
            </a:r>
            <a:r>
              <a:rPr lang="en-US" sz="3999" b="1" u="none" strike="noStrike" spc="-111">
                <a:solidFill>
                  <a:srgbClr val="00FFFF"/>
                </a:solidFill>
                <a:latin typeface="Poppins Bold"/>
                <a:ea typeface="Poppins Bold"/>
                <a:cs typeface="Poppins Bold"/>
                <a:sym typeface="Poppins Bold"/>
              </a:rPr>
              <a:t>. Who are the top 10 customers in terms of total revenue?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2600533" y="208460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314227" y="3052621"/>
            <a:ext cx="3929392" cy="6067581"/>
          </a:xfrm>
          <a:custGeom>
            <a:avLst/>
            <a:gdLst/>
            <a:ahLst/>
            <a:cxnLst/>
            <a:rect l="l" t="t" r="r" b="b"/>
            <a:pathLst>
              <a:path w="3929392" h="6067581">
                <a:moveTo>
                  <a:pt x="0" y="0"/>
                </a:moveTo>
                <a:lnTo>
                  <a:pt x="3929392" y="0"/>
                </a:lnTo>
                <a:lnTo>
                  <a:pt x="3929392" y="6067581"/>
                </a:lnTo>
                <a:lnTo>
                  <a:pt x="0" y="6067581"/>
                </a:lnTo>
                <a:lnTo>
                  <a:pt x="0" y="0"/>
                </a:lnTo>
                <a:close/>
              </a:path>
            </a:pathLst>
          </a:custGeom>
          <a:blipFill>
            <a:blip r:embed="rId6"/>
            <a:stretch>
              <a:fillRect/>
            </a:stretch>
          </a:blipFill>
        </p:spPr>
        <p:txBody>
          <a:bodyPr/>
          <a:lstStyle/>
          <a:p>
            <a:endParaRPr lang="en-US"/>
          </a:p>
        </p:txBody>
      </p:sp>
      <p:sp>
        <p:nvSpPr>
          <p:cNvPr id="6" name="Freeform 6"/>
          <p:cNvSpPr/>
          <p:nvPr/>
        </p:nvSpPr>
        <p:spPr>
          <a:xfrm>
            <a:off x="11348147" y="3088514"/>
            <a:ext cx="5006292" cy="5995795"/>
          </a:xfrm>
          <a:custGeom>
            <a:avLst/>
            <a:gdLst/>
            <a:ahLst/>
            <a:cxnLst/>
            <a:rect l="l" t="t" r="r" b="b"/>
            <a:pathLst>
              <a:path w="5006292" h="5995795">
                <a:moveTo>
                  <a:pt x="0" y="0"/>
                </a:moveTo>
                <a:lnTo>
                  <a:pt x="5006292" y="0"/>
                </a:lnTo>
                <a:lnTo>
                  <a:pt x="5006292" y="5995795"/>
                </a:lnTo>
                <a:lnTo>
                  <a:pt x="0" y="5995795"/>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1230923" y="1355622"/>
            <a:ext cx="17057077" cy="1362710"/>
          </a:xfrm>
          <a:prstGeom prst="rect">
            <a:avLst/>
          </a:prstGeom>
        </p:spPr>
        <p:txBody>
          <a:bodyPr lIns="0" tIns="0" rIns="0" bIns="0" rtlCol="0" anchor="t">
            <a:spAutoFit/>
          </a:bodyPr>
          <a:lstStyle/>
          <a:p>
            <a:pPr marL="0" lvl="0" indent="0" algn="ctr">
              <a:lnSpc>
                <a:spcPts val="5319"/>
              </a:lnSpc>
              <a:spcBef>
                <a:spcPct val="0"/>
              </a:spcBef>
            </a:pPr>
            <a:r>
              <a:rPr lang="en-US" sz="3999" b="1" u="none" strike="noStrike" spc="-111">
                <a:solidFill>
                  <a:srgbClr val="00FFFF"/>
                </a:solidFill>
                <a:latin typeface="Poppins Bold"/>
                <a:ea typeface="Poppins Bold"/>
                <a:cs typeface="Poppins Bold"/>
                <a:sym typeface="Poppins Bold"/>
              </a:rPr>
              <a:t>3- Which product categories and sub-categories generate the highest sales?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2600533" y="208460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01277" y="1707678"/>
            <a:ext cx="7637483" cy="2377829"/>
          </a:xfrm>
          <a:custGeom>
            <a:avLst/>
            <a:gdLst/>
            <a:ahLst/>
            <a:cxnLst/>
            <a:rect l="l" t="t" r="r" b="b"/>
            <a:pathLst>
              <a:path w="7637483" h="2377829">
                <a:moveTo>
                  <a:pt x="0" y="0"/>
                </a:moveTo>
                <a:lnTo>
                  <a:pt x="7637483" y="0"/>
                </a:lnTo>
                <a:lnTo>
                  <a:pt x="7637483" y="2377829"/>
                </a:lnTo>
                <a:lnTo>
                  <a:pt x="0" y="2377829"/>
                </a:lnTo>
                <a:lnTo>
                  <a:pt x="0" y="0"/>
                </a:lnTo>
                <a:close/>
              </a:path>
            </a:pathLst>
          </a:custGeom>
          <a:blipFill>
            <a:blip r:embed="rId6"/>
            <a:stretch>
              <a:fillRect/>
            </a:stretch>
          </a:blipFill>
        </p:spPr>
        <p:txBody>
          <a:bodyPr/>
          <a:lstStyle/>
          <a:p>
            <a:endParaRPr lang="en-US"/>
          </a:p>
        </p:txBody>
      </p:sp>
      <p:sp>
        <p:nvSpPr>
          <p:cNvPr id="5" name="Freeform 5"/>
          <p:cNvSpPr/>
          <p:nvPr/>
        </p:nvSpPr>
        <p:spPr>
          <a:xfrm>
            <a:off x="10433747" y="1497043"/>
            <a:ext cx="4595052" cy="2799098"/>
          </a:xfrm>
          <a:custGeom>
            <a:avLst/>
            <a:gdLst/>
            <a:ahLst/>
            <a:cxnLst/>
            <a:rect l="l" t="t" r="r" b="b"/>
            <a:pathLst>
              <a:path w="4595052" h="2799098">
                <a:moveTo>
                  <a:pt x="0" y="0"/>
                </a:moveTo>
                <a:lnTo>
                  <a:pt x="4595051" y="0"/>
                </a:lnTo>
                <a:lnTo>
                  <a:pt x="4595051" y="2799098"/>
                </a:lnTo>
                <a:lnTo>
                  <a:pt x="0" y="2799098"/>
                </a:lnTo>
                <a:lnTo>
                  <a:pt x="0" y="0"/>
                </a:lnTo>
                <a:close/>
              </a:path>
            </a:pathLst>
          </a:custGeom>
          <a:blipFill>
            <a:blip r:embed="rId7"/>
            <a:stretch>
              <a:fillRect/>
            </a:stretch>
          </a:blipFill>
        </p:spPr>
        <p:txBody>
          <a:bodyPr/>
          <a:lstStyle/>
          <a:p>
            <a:endParaRPr lang="en-US"/>
          </a:p>
        </p:txBody>
      </p:sp>
      <p:sp>
        <p:nvSpPr>
          <p:cNvPr id="6" name="Freeform 6"/>
          <p:cNvSpPr/>
          <p:nvPr/>
        </p:nvSpPr>
        <p:spPr>
          <a:xfrm>
            <a:off x="1731818" y="5302198"/>
            <a:ext cx="3221182" cy="4534529"/>
          </a:xfrm>
          <a:custGeom>
            <a:avLst/>
            <a:gdLst/>
            <a:ahLst/>
            <a:cxnLst/>
            <a:rect l="l" t="t" r="r" b="b"/>
            <a:pathLst>
              <a:path w="3221182" h="4534529">
                <a:moveTo>
                  <a:pt x="0" y="0"/>
                </a:moveTo>
                <a:lnTo>
                  <a:pt x="3221182" y="0"/>
                </a:lnTo>
                <a:lnTo>
                  <a:pt x="3221182" y="4534529"/>
                </a:lnTo>
                <a:lnTo>
                  <a:pt x="0" y="4534529"/>
                </a:lnTo>
                <a:lnTo>
                  <a:pt x="0" y="0"/>
                </a:lnTo>
                <a:close/>
              </a:path>
            </a:pathLst>
          </a:custGeom>
          <a:blipFill>
            <a:blip r:embed="rId8"/>
            <a:stretch>
              <a:fillRect l="-5061" r="-228690" b="-1608"/>
            </a:stretch>
          </a:blipFill>
        </p:spPr>
        <p:txBody>
          <a:bodyPr/>
          <a:lstStyle/>
          <a:p>
            <a:endParaRPr lang="en-US"/>
          </a:p>
        </p:txBody>
      </p:sp>
      <p:sp>
        <p:nvSpPr>
          <p:cNvPr id="7" name="Freeform 7"/>
          <p:cNvSpPr/>
          <p:nvPr/>
        </p:nvSpPr>
        <p:spPr>
          <a:xfrm>
            <a:off x="10433747" y="5473648"/>
            <a:ext cx="5043479" cy="4536879"/>
          </a:xfrm>
          <a:custGeom>
            <a:avLst/>
            <a:gdLst/>
            <a:ahLst/>
            <a:cxnLst/>
            <a:rect l="l" t="t" r="r" b="b"/>
            <a:pathLst>
              <a:path w="5043479" h="4536879">
                <a:moveTo>
                  <a:pt x="0" y="0"/>
                </a:moveTo>
                <a:lnTo>
                  <a:pt x="5043478" y="0"/>
                </a:lnTo>
                <a:lnTo>
                  <a:pt x="5043478" y="4536880"/>
                </a:lnTo>
                <a:lnTo>
                  <a:pt x="0" y="4536880"/>
                </a:lnTo>
                <a:lnTo>
                  <a:pt x="0" y="0"/>
                </a:lnTo>
                <a:close/>
              </a:path>
            </a:pathLst>
          </a:custGeom>
          <a:blipFill>
            <a:blip r:embed="rId9"/>
            <a:stretch>
              <a:fillRect/>
            </a:stretch>
          </a:blipFill>
        </p:spPr>
        <p:txBody>
          <a:bodyPr/>
          <a:lstStyle/>
          <a:p>
            <a:endParaRPr lang="en-US"/>
          </a:p>
        </p:txBody>
      </p:sp>
      <p:graphicFrame>
        <p:nvGraphicFramePr>
          <p:cNvPr id="8" name="Object 8"/>
          <p:cNvGraphicFramePr/>
          <p:nvPr/>
        </p:nvGraphicFramePr>
        <p:xfrm>
          <a:off x="5286375" y="5295716"/>
          <a:ext cx="3771900" cy="7543800"/>
        </p:xfrm>
        <a:graphic>
          <a:graphicData uri="http://schemas.openxmlformats.org/presentationml/2006/ole">
            <mc:AlternateContent xmlns:mc="http://schemas.openxmlformats.org/markup-compatibility/2006">
              <mc:Choice xmlns:v="urn:schemas-microsoft-com:vml" Requires="v">
                <p:oleObj name="Worksheet" r:id="rId10" imgW="5270500" imgH="9042400" progId="Excel.Sheet.12">
                  <p:embed/>
                </p:oleObj>
              </mc:Choice>
              <mc:Fallback>
                <p:oleObj name="Worksheet" r:id="rId10" imgW="5270500" imgH="9042400" progId="Excel.Sheet.12">
                  <p:embed/>
                  <p:pic>
                    <p:nvPicPr>
                      <p:cNvPr id="0" name=""/>
                      <p:cNvPicPr/>
                      <p:nvPr/>
                    </p:nvPicPr>
                    <p:blipFill>
                      <a:blip r:embed="rId11"/>
                      <a:stretch>
                        <a:fillRect/>
                      </a:stretch>
                    </p:blipFill>
                    <p:spPr>
                      <a:xfrm>
                        <a:off x="5286375" y="5295716"/>
                        <a:ext cx="3771900" cy="7543800"/>
                      </a:xfrm>
                      <a:prstGeom prst="rect">
                        <a:avLst/>
                      </a:prstGeom>
                    </p:spPr>
                  </p:pic>
                </p:oleObj>
              </mc:Fallback>
            </mc:AlternateContent>
          </a:graphicData>
        </a:graphic>
      </p:graphicFrame>
      <p:sp>
        <p:nvSpPr>
          <p:cNvPr id="9" name="TextBox 9"/>
          <p:cNvSpPr txBox="1"/>
          <p:nvPr/>
        </p:nvSpPr>
        <p:spPr>
          <a:xfrm>
            <a:off x="1230923" y="633095"/>
            <a:ext cx="17057077" cy="695960"/>
          </a:xfrm>
          <a:prstGeom prst="rect">
            <a:avLst/>
          </a:prstGeom>
        </p:spPr>
        <p:txBody>
          <a:bodyPr lIns="0" tIns="0" rIns="0" bIns="0" rtlCol="0" anchor="t">
            <a:spAutoFit/>
          </a:bodyPr>
          <a:lstStyle/>
          <a:p>
            <a:pPr marL="0" lvl="0" indent="0" algn="l">
              <a:lnSpc>
                <a:spcPts val="5319"/>
              </a:lnSpc>
              <a:spcBef>
                <a:spcPct val="0"/>
              </a:spcBef>
            </a:pPr>
            <a:r>
              <a:rPr lang="en-US" sz="3999" b="1" spc="-111">
                <a:solidFill>
                  <a:srgbClr val="00FFFF"/>
                </a:solidFill>
                <a:latin typeface="Poppins Bold"/>
                <a:ea typeface="Poppins Bold"/>
                <a:cs typeface="Poppins Bold"/>
                <a:sym typeface="Poppins Bold"/>
              </a:rPr>
              <a:t>4. M</a:t>
            </a:r>
            <a:r>
              <a:rPr lang="en-US" sz="3999" b="1" u="none" strike="noStrike" spc="-111">
                <a:solidFill>
                  <a:srgbClr val="00FFFF"/>
                </a:solidFill>
                <a:latin typeface="Poppins Bold"/>
                <a:ea typeface="Poppins Bold"/>
                <a:cs typeface="Poppins Bold"/>
                <a:sym typeface="Poppins Bold"/>
              </a:rPr>
              <a:t>ost shipment mode used</a:t>
            </a:r>
          </a:p>
        </p:txBody>
      </p:sp>
      <p:sp>
        <p:nvSpPr>
          <p:cNvPr id="10" name="TextBox 10"/>
          <p:cNvSpPr txBox="1"/>
          <p:nvPr/>
        </p:nvSpPr>
        <p:spPr>
          <a:xfrm>
            <a:off x="1401277" y="4606238"/>
            <a:ext cx="17057077" cy="695960"/>
          </a:xfrm>
          <a:prstGeom prst="rect">
            <a:avLst/>
          </a:prstGeom>
        </p:spPr>
        <p:txBody>
          <a:bodyPr lIns="0" tIns="0" rIns="0" bIns="0" rtlCol="0" anchor="t">
            <a:spAutoFit/>
          </a:bodyPr>
          <a:lstStyle/>
          <a:p>
            <a:pPr marL="0" lvl="0" indent="0" algn="l">
              <a:lnSpc>
                <a:spcPts val="5319"/>
              </a:lnSpc>
              <a:spcBef>
                <a:spcPct val="0"/>
              </a:spcBef>
            </a:pPr>
            <a:r>
              <a:rPr lang="en-US" sz="3999" b="1" spc="-111">
                <a:solidFill>
                  <a:srgbClr val="00FFFF"/>
                </a:solidFill>
                <a:latin typeface="Poppins Bold"/>
                <a:ea typeface="Poppins Bold"/>
                <a:cs typeface="Poppins Bold"/>
                <a:sym typeface="Poppins Bold"/>
              </a:rPr>
              <a:t> 5.T</a:t>
            </a:r>
            <a:r>
              <a:rPr lang="en-US" sz="3999" b="1" u="none" strike="noStrike" spc="-111">
                <a:solidFill>
                  <a:srgbClr val="00FFFF"/>
                </a:solidFill>
                <a:latin typeface="Poppins Bold"/>
                <a:ea typeface="Poppins Bold"/>
                <a:cs typeface="Poppins Bold"/>
                <a:sym typeface="Poppins Bold"/>
              </a:rPr>
              <a:t>op 10 Sales states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2600533" y="208460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 name="Picture 6">
            <a:extLst>
              <a:ext uri="{FF2B5EF4-FFF2-40B4-BE49-F238E27FC236}">
                <a16:creationId xmlns:a16="http://schemas.microsoft.com/office/drawing/2014/main" id="{30251A8D-1F3A-AA85-6B2A-2DDFF4A75785}"/>
              </a:ext>
            </a:extLst>
          </p:cNvPr>
          <p:cNvPicPr>
            <a:picLocks noChangeAspect="1"/>
          </p:cNvPicPr>
          <p:nvPr/>
        </p:nvPicPr>
        <p:blipFill>
          <a:blip r:embed="rId6"/>
          <a:srcRect l="1976" t="16146" r="15446" b="11459"/>
          <a:stretch>
            <a:fillRect/>
          </a:stretch>
        </p:blipFill>
        <p:spPr>
          <a:xfrm>
            <a:off x="1028683" y="723899"/>
            <a:ext cx="16553233" cy="81592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0" y="-5443"/>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204170"/>
            <a:ext cx="8188898" cy="680897"/>
          </a:xfrm>
          <a:prstGeom prst="rect">
            <a:avLst/>
          </a:prstGeom>
        </p:spPr>
        <p:txBody>
          <a:bodyPr lIns="0" tIns="0" rIns="0" bIns="0" rtlCol="0" anchor="t">
            <a:spAutoFit/>
          </a:bodyPr>
          <a:lstStyle/>
          <a:p>
            <a:pPr algn="just">
              <a:lnSpc>
                <a:spcPts val="4989"/>
              </a:lnSpc>
            </a:pPr>
            <a:r>
              <a:rPr lang="en-US" sz="5365">
                <a:solidFill>
                  <a:srgbClr val="00FFFF"/>
                </a:solidFill>
                <a:latin typeface="Zen Dots"/>
                <a:ea typeface="Zen Dots"/>
                <a:cs typeface="Zen Dots"/>
                <a:sym typeface="Zen Dots"/>
              </a:rPr>
              <a:t>BACKGROUND:</a:t>
            </a:r>
          </a:p>
        </p:txBody>
      </p:sp>
      <p:sp>
        <p:nvSpPr>
          <p:cNvPr id="5" name="Freeform 5"/>
          <p:cNvSpPr/>
          <p:nvPr/>
        </p:nvSpPr>
        <p:spPr>
          <a:xfrm>
            <a:off x="13823924" y="5822924"/>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1941646"/>
            <a:ext cx="16404082" cy="6514465"/>
          </a:xfrm>
          <a:prstGeom prst="rect">
            <a:avLst/>
          </a:prstGeom>
        </p:spPr>
        <p:txBody>
          <a:bodyPr lIns="0" tIns="0" rIns="0" bIns="0" rtlCol="0" anchor="t">
            <a:spAutoFit/>
          </a:bodyPr>
          <a:lstStyle/>
          <a:p>
            <a:pPr marL="0" lvl="0" indent="0" algn="just">
              <a:lnSpc>
                <a:spcPts val="4655"/>
              </a:lnSpc>
              <a:spcBef>
                <a:spcPct val="0"/>
              </a:spcBef>
            </a:pPr>
            <a:endParaRPr dirty="0"/>
          </a:p>
          <a:p>
            <a:pPr marL="0" lvl="0" indent="0" algn="just">
              <a:lnSpc>
                <a:spcPts val="4655"/>
              </a:lnSpc>
              <a:spcBef>
                <a:spcPct val="0"/>
              </a:spcBef>
            </a:pPr>
            <a:r>
              <a:rPr lang="en-US" sz="3500" u="none" strike="noStrike" spc="-98" dirty="0">
                <a:solidFill>
                  <a:srgbClr val="FFFFFF"/>
                </a:solidFill>
                <a:latin typeface="Poppins"/>
                <a:ea typeface="Poppins"/>
                <a:cs typeface="Poppins"/>
                <a:sym typeface="Poppins"/>
              </a:rPr>
              <a:t>Retail businesses generate vast amounts of transactional data that, when analyzed effectively, can uncover trends, inefficiencies, and growth opportunities. The Superstore Sales dataset simulates a mid-sized retail company’s historical sales data, capturing orders made by customers across various product categories and regions. Each entry records critical information, including order timelines, shipping methods, and sales values. This dataset provides a foundation for exploring key business metrics and evaluating the effectiveness of sales strategies, customer reach, and operational logistics.</a:t>
            </a:r>
          </a:p>
          <a:p>
            <a:pPr marL="0" lvl="0" indent="0" algn="just">
              <a:lnSpc>
                <a:spcPts val="4655"/>
              </a:lnSpc>
              <a:spcBef>
                <a:spcPct val="0"/>
              </a:spcBef>
            </a:pPr>
            <a:endParaRPr lang="en-US" sz="3500" u="none" strike="noStrike" spc="-98" dirty="0">
              <a:solidFill>
                <a:srgbClr val="FFFFFF"/>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2600533" y="208460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 name="Picture 6">
            <a:extLst>
              <a:ext uri="{FF2B5EF4-FFF2-40B4-BE49-F238E27FC236}">
                <a16:creationId xmlns:a16="http://schemas.microsoft.com/office/drawing/2014/main" id="{ABC154D6-86FB-5B30-63FA-A520C72A3F93}"/>
              </a:ext>
            </a:extLst>
          </p:cNvPr>
          <p:cNvPicPr>
            <a:picLocks noChangeAspect="1"/>
          </p:cNvPicPr>
          <p:nvPr/>
        </p:nvPicPr>
        <p:blipFill>
          <a:blip r:embed="rId6"/>
          <a:srcRect t="16667" r="15446" b="13020"/>
          <a:stretch>
            <a:fillRect/>
          </a:stretch>
        </p:blipFill>
        <p:spPr>
          <a:xfrm>
            <a:off x="935566" y="762000"/>
            <a:ext cx="16860309" cy="788274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2600533" y="208460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 name="Picture 6">
            <a:extLst>
              <a:ext uri="{FF2B5EF4-FFF2-40B4-BE49-F238E27FC236}">
                <a16:creationId xmlns:a16="http://schemas.microsoft.com/office/drawing/2014/main" id="{F5B51CED-F32F-D77A-4A1D-A24E1DA203B5}"/>
              </a:ext>
            </a:extLst>
          </p:cNvPr>
          <p:cNvPicPr>
            <a:picLocks noChangeAspect="1"/>
          </p:cNvPicPr>
          <p:nvPr/>
        </p:nvPicPr>
        <p:blipFill>
          <a:blip r:embed="rId6"/>
          <a:srcRect l="16031" t="15625" r="9590" b="13542"/>
          <a:stretch>
            <a:fillRect/>
          </a:stretch>
        </p:blipFill>
        <p:spPr>
          <a:xfrm>
            <a:off x="1905000" y="838200"/>
            <a:ext cx="15011400" cy="80200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20070">
                    <a:alpha val="67000"/>
                  </a:srgbClr>
                </a:gs>
                <a:gs pos="100000">
                  <a:srgbClr val="000640">
                    <a:alpha val="67000"/>
                  </a:srgbClr>
                </a:gs>
              </a:gsLst>
              <a:path path="circle">
                <a:fillToRect r="100000" b="100000"/>
              </a:path>
              <a:tileRect l="-100000" t="-100000"/>
            </a:gradFill>
          </p:spPr>
          <p:txBody>
            <a:bodyPr/>
            <a:lstStyle/>
            <a:p>
              <a:endParaRPr lang="en-US" dirty="0"/>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7" name="TextBox 7"/>
          <p:cNvSpPr txBox="1"/>
          <p:nvPr/>
        </p:nvSpPr>
        <p:spPr>
          <a:xfrm>
            <a:off x="683248" y="342900"/>
            <a:ext cx="16921469" cy="2035878"/>
          </a:xfrm>
          <a:prstGeom prst="rect">
            <a:avLst/>
          </a:prstGeom>
        </p:spPr>
        <p:txBody>
          <a:bodyPr wrap="square" lIns="0" tIns="0" rIns="0" bIns="0" rtlCol="0" anchor="t">
            <a:spAutoFit/>
          </a:bodyPr>
          <a:lstStyle/>
          <a:p>
            <a:pPr algn="ctr">
              <a:lnSpc>
                <a:spcPts val="8130"/>
              </a:lnSpc>
            </a:pPr>
            <a:r>
              <a:rPr lang="en-US" sz="6299" dirty="0">
                <a:solidFill>
                  <a:srgbClr val="00FFFF"/>
                </a:solidFill>
                <a:latin typeface="Zen Dots"/>
              </a:rPr>
              <a:t>Recommendations</a:t>
            </a:r>
            <a:r>
              <a:rPr lang="en-US" sz="8800" dirty="0"/>
              <a:t> </a:t>
            </a:r>
            <a:r>
              <a:rPr lang="en-US" sz="6299" dirty="0">
                <a:solidFill>
                  <a:srgbClr val="00FFFF"/>
                </a:solidFill>
                <a:latin typeface="Zen Dots"/>
              </a:rPr>
              <a:t>to Increase Sales</a:t>
            </a:r>
            <a:endParaRPr lang="en-US" sz="6299" dirty="0">
              <a:solidFill>
                <a:srgbClr val="00FFFF"/>
              </a:solidFill>
              <a:latin typeface="Zen Dots"/>
              <a:sym typeface="Zen Dots"/>
            </a:endParaRPr>
          </a:p>
        </p:txBody>
      </p:sp>
      <p:sp>
        <p:nvSpPr>
          <p:cNvPr id="10" name="Rectangle 2">
            <a:extLst>
              <a:ext uri="{FF2B5EF4-FFF2-40B4-BE49-F238E27FC236}">
                <a16:creationId xmlns:a16="http://schemas.microsoft.com/office/drawing/2014/main" id="{54FE4E7A-323E-F8F5-8C8D-D328E336D666}"/>
              </a:ext>
            </a:extLst>
          </p:cNvPr>
          <p:cNvSpPr>
            <a:spLocks noChangeArrowheads="1"/>
          </p:cNvSpPr>
          <p:nvPr/>
        </p:nvSpPr>
        <p:spPr bwMode="auto">
          <a:xfrm>
            <a:off x="595520" y="2933700"/>
            <a:ext cx="17096924" cy="579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algn="just" fontAlgn="base">
              <a:lnSpc>
                <a:spcPts val="4655"/>
              </a:lnSpc>
              <a:spcBef>
                <a:spcPct val="0"/>
              </a:spcBef>
              <a:spcAft>
                <a:spcPct val="0"/>
              </a:spcAft>
              <a:buClrTx/>
              <a:buSzTx/>
              <a:tabLst/>
            </a:pPr>
            <a:r>
              <a:rPr lang="en-US" altLang="en-US" sz="2800" b="1" spc="-98" dirty="0">
                <a:solidFill>
                  <a:srgbClr val="FFFFFF"/>
                </a:solidFill>
                <a:latin typeface="Poppins Bold"/>
                <a:cs typeface="Poppins Bold"/>
              </a:rPr>
              <a:t>1-Faster delivery can improve customer satisfaction and encourage repeat purchases.</a:t>
            </a:r>
          </a:p>
          <a:p>
            <a:pPr marL="342900" marR="0" lvl="0" indent="-342900" algn="just" fontAlgn="base">
              <a:lnSpc>
                <a:spcPts val="4655"/>
              </a:lnSpc>
              <a:spcBef>
                <a:spcPct val="0"/>
              </a:spcBef>
              <a:spcAft>
                <a:spcPct val="0"/>
              </a:spcAft>
              <a:buClrTx/>
              <a:buSzTx/>
              <a:buFont typeface="Arial" panose="020B0604020202020204" pitchFamily="34" charset="0"/>
              <a:buChar char="•"/>
              <a:tabLst/>
            </a:pPr>
            <a:r>
              <a:rPr lang="en-US" altLang="en-US" sz="2800" b="1" spc="-98" dirty="0">
                <a:solidFill>
                  <a:srgbClr val="FFFFFF"/>
                </a:solidFill>
                <a:latin typeface="Poppins Bold"/>
                <a:cs typeface="Poppins Bold"/>
              </a:rPr>
              <a:t>Reduce Shipping Time</a:t>
            </a:r>
          </a:p>
          <a:p>
            <a:pPr marL="342900" marR="0" lvl="0" indent="-342900" algn="just" fontAlgn="base">
              <a:lnSpc>
                <a:spcPts val="4655"/>
              </a:lnSpc>
              <a:spcBef>
                <a:spcPct val="0"/>
              </a:spcBef>
              <a:spcAft>
                <a:spcPct val="0"/>
              </a:spcAft>
              <a:buClrTx/>
              <a:buSzTx/>
              <a:buFont typeface="Arial" panose="020B0604020202020204" pitchFamily="34" charset="0"/>
              <a:buChar char="•"/>
              <a:tabLst/>
            </a:pPr>
            <a:r>
              <a:rPr lang="en-US" altLang="en-US" sz="2800" b="1" spc="-98" dirty="0">
                <a:solidFill>
                  <a:srgbClr val="FFFFFF"/>
                </a:solidFill>
                <a:latin typeface="Poppins Bold"/>
                <a:cs typeface="Poppins Bold"/>
              </a:rPr>
              <a:t>Aim to decrease the average shipping time to less than 4 days, especially for frequently used </a:t>
            </a:r>
          </a:p>
          <a:p>
            <a:pPr marR="0" lvl="0" algn="just" fontAlgn="base">
              <a:lnSpc>
                <a:spcPts val="4655"/>
              </a:lnSpc>
              <a:spcBef>
                <a:spcPct val="0"/>
              </a:spcBef>
              <a:spcAft>
                <a:spcPct val="0"/>
              </a:spcAft>
              <a:buClrTx/>
              <a:buSzTx/>
              <a:tabLst/>
            </a:pPr>
            <a:r>
              <a:rPr lang="en-US" altLang="en-US" sz="2800" b="1" spc="-98" dirty="0">
                <a:solidFill>
                  <a:srgbClr val="FFFFFF"/>
                </a:solidFill>
                <a:latin typeface="Poppins Bold"/>
                <a:cs typeface="Poppins Bold"/>
              </a:rPr>
              <a:t>      shipping  methods such as Standard Shipping.</a:t>
            </a:r>
          </a:p>
          <a:p>
            <a:pPr marR="0" lvl="0" algn="just" fontAlgn="base">
              <a:lnSpc>
                <a:spcPts val="4655"/>
              </a:lnSpc>
              <a:spcBef>
                <a:spcPct val="0"/>
              </a:spcBef>
              <a:spcAft>
                <a:spcPct val="0"/>
              </a:spcAft>
              <a:buClrTx/>
              <a:buSzTx/>
              <a:tabLst/>
            </a:pPr>
            <a:endParaRPr lang="en-US" altLang="en-US" sz="2800" b="1" spc="-98" dirty="0">
              <a:solidFill>
                <a:srgbClr val="FFFFFF"/>
              </a:solidFill>
              <a:latin typeface="Poppins Bold"/>
              <a:cs typeface="Poppins Bold"/>
            </a:endParaRPr>
          </a:p>
          <a:p>
            <a:pPr marR="0" lvl="0" indent="0" algn="just" fontAlgn="base">
              <a:lnSpc>
                <a:spcPts val="4655"/>
              </a:lnSpc>
              <a:spcBef>
                <a:spcPct val="0"/>
              </a:spcBef>
              <a:spcAft>
                <a:spcPct val="0"/>
              </a:spcAft>
              <a:buClrTx/>
              <a:buSzTx/>
              <a:tabLst/>
            </a:pPr>
            <a:r>
              <a:rPr lang="en-US" altLang="en-US" sz="2800" b="1" spc="-98" dirty="0">
                <a:solidFill>
                  <a:srgbClr val="FFFFFF"/>
                </a:solidFill>
                <a:latin typeface="Poppins Bold"/>
                <a:cs typeface="Poppins Bold"/>
              </a:rPr>
              <a:t>2-Invest in High-Performing Products</a:t>
            </a:r>
          </a:p>
          <a:p>
            <a:pPr marL="342900" marR="0" lvl="0" indent="-342900" algn="just" fontAlgn="base">
              <a:lnSpc>
                <a:spcPts val="4655"/>
              </a:lnSpc>
              <a:spcBef>
                <a:spcPct val="0"/>
              </a:spcBef>
              <a:spcAft>
                <a:spcPct val="0"/>
              </a:spcAft>
              <a:buClrTx/>
              <a:buSzTx/>
              <a:buFont typeface="Arial" panose="020B0604020202020204" pitchFamily="34" charset="0"/>
              <a:buChar char="•"/>
              <a:tabLst/>
            </a:pPr>
            <a:r>
              <a:rPr lang="en-US" altLang="en-US" sz="2800" b="1" spc="-98" dirty="0">
                <a:solidFill>
                  <a:srgbClr val="FFFFFF"/>
                </a:solidFill>
                <a:latin typeface="Poppins Bold"/>
                <a:cs typeface="Poppins Bold"/>
              </a:rPr>
              <a:t>Increase stock and marketing efforts for top-selling products, particularly those in</a:t>
            </a:r>
          </a:p>
          <a:p>
            <a:pPr marR="0" lvl="0" algn="just" fontAlgn="base">
              <a:lnSpc>
                <a:spcPts val="4655"/>
              </a:lnSpc>
              <a:spcBef>
                <a:spcPct val="0"/>
              </a:spcBef>
              <a:spcAft>
                <a:spcPct val="0"/>
              </a:spcAft>
              <a:buClrTx/>
              <a:buSzTx/>
              <a:tabLst/>
            </a:pPr>
            <a:r>
              <a:rPr lang="en-US" altLang="en-US" sz="2800" b="1" spc="-98" dirty="0">
                <a:solidFill>
                  <a:srgbClr val="FFFFFF"/>
                </a:solidFill>
                <a:latin typeface="Poppins Bold"/>
                <a:cs typeface="Poppins Bold"/>
              </a:rPr>
              <a:t>      the Technology category.</a:t>
            </a:r>
          </a:p>
          <a:p>
            <a:pPr marL="342900" marR="0" lvl="0" indent="-342900" algn="just" fontAlgn="base">
              <a:lnSpc>
                <a:spcPts val="4655"/>
              </a:lnSpc>
              <a:spcBef>
                <a:spcPct val="0"/>
              </a:spcBef>
              <a:spcAft>
                <a:spcPct val="0"/>
              </a:spcAft>
              <a:buClrTx/>
              <a:buSzTx/>
              <a:buFont typeface="Arial" panose="020B0604020202020204" pitchFamily="34" charset="0"/>
              <a:buChar char="•"/>
              <a:tabLst/>
            </a:pPr>
            <a:r>
              <a:rPr lang="en-US" altLang="en-US" sz="2800" b="1" spc="-98" dirty="0">
                <a:solidFill>
                  <a:srgbClr val="FFFFFF"/>
                </a:solidFill>
                <a:latin typeface="Poppins Bold"/>
                <a:cs typeface="Poppins Bold"/>
              </a:rPr>
              <a:t>Consider expanding offerings in the Furniture category, which recorded the fastest sales growth.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4DA16-5023-4450-417A-9756A222DF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80D427E-1AD5-EBEA-1D8E-A7B6E6338FC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2E17D067-E647-4E2C-BB70-E8C07ACC9C86}"/>
              </a:ext>
            </a:extLst>
          </p:cNvPr>
          <p:cNvGrpSpPr/>
          <p:nvPr/>
        </p:nvGrpSpPr>
        <p:grpSpPr>
          <a:xfrm>
            <a:off x="-18" y="0"/>
            <a:ext cx="18288000" cy="10287000"/>
            <a:chOff x="0" y="0"/>
            <a:chExt cx="4816593" cy="2709333"/>
          </a:xfrm>
        </p:grpSpPr>
        <p:sp>
          <p:nvSpPr>
            <p:cNvPr id="4" name="Freeform 4">
              <a:extLst>
                <a:ext uri="{FF2B5EF4-FFF2-40B4-BE49-F238E27FC236}">
                  <a16:creationId xmlns:a16="http://schemas.microsoft.com/office/drawing/2014/main" id="{D149E99A-7689-8C99-C5F2-AD21D4787C9C}"/>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20070">
                    <a:alpha val="67000"/>
                  </a:srgbClr>
                </a:gs>
                <a:gs pos="100000">
                  <a:srgbClr val="000640">
                    <a:alpha val="67000"/>
                  </a:srgbClr>
                </a:gs>
              </a:gsLst>
              <a:path path="circle">
                <a:fillToRect r="100000" b="100000"/>
              </a:path>
              <a:tileRect l="-100000" t="-100000"/>
            </a:gradFill>
          </p:spPr>
          <p:txBody>
            <a:bodyPr/>
            <a:lstStyle/>
            <a:p>
              <a:endParaRPr lang="en-US" dirty="0"/>
            </a:p>
          </p:txBody>
        </p:sp>
        <p:sp>
          <p:nvSpPr>
            <p:cNvPr id="5" name="TextBox 5">
              <a:extLst>
                <a:ext uri="{FF2B5EF4-FFF2-40B4-BE49-F238E27FC236}">
                  <a16:creationId xmlns:a16="http://schemas.microsoft.com/office/drawing/2014/main" id="{5FDB7C85-8C1E-56CC-FAAE-53B87A351C91}"/>
                </a:ext>
              </a:extLst>
            </p:cNvPr>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7" name="TextBox 7">
            <a:extLst>
              <a:ext uri="{FF2B5EF4-FFF2-40B4-BE49-F238E27FC236}">
                <a16:creationId xmlns:a16="http://schemas.microsoft.com/office/drawing/2014/main" id="{DF0C284F-EAA1-9D01-FA9C-0582A9DE2E37}"/>
              </a:ext>
            </a:extLst>
          </p:cNvPr>
          <p:cNvSpPr txBox="1"/>
          <p:nvPr/>
        </p:nvSpPr>
        <p:spPr>
          <a:xfrm>
            <a:off x="683248" y="342900"/>
            <a:ext cx="16921469" cy="2035878"/>
          </a:xfrm>
          <a:prstGeom prst="rect">
            <a:avLst/>
          </a:prstGeom>
        </p:spPr>
        <p:txBody>
          <a:bodyPr wrap="square" lIns="0" tIns="0" rIns="0" bIns="0" rtlCol="0" anchor="t">
            <a:spAutoFit/>
          </a:bodyPr>
          <a:lstStyle/>
          <a:p>
            <a:pPr algn="ctr">
              <a:lnSpc>
                <a:spcPts val="8130"/>
              </a:lnSpc>
            </a:pPr>
            <a:r>
              <a:rPr lang="en-US" sz="6299" dirty="0">
                <a:solidFill>
                  <a:srgbClr val="00FFFF"/>
                </a:solidFill>
                <a:latin typeface="Zen Dots"/>
              </a:rPr>
              <a:t>Recommendations</a:t>
            </a:r>
            <a:r>
              <a:rPr lang="en-US" sz="8800" dirty="0"/>
              <a:t> </a:t>
            </a:r>
            <a:r>
              <a:rPr lang="en-US" sz="6299" dirty="0">
                <a:solidFill>
                  <a:srgbClr val="00FFFF"/>
                </a:solidFill>
                <a:latin typeface="Zen Dots"/>
              </a:rPr>
              <a:t>to Increase Sales</a:t>
            </a:r>
            <a:endParaRPr lang="en-US" sz="6299" dirty="0">
              <a:solidFill>
                <a:srgbClr val="00FFFF"/>
              </a:solidFill>
              <a:latin typeface="Zen Dots"/>
              <a:sym typeface="Zen Dots"/>
            </a:endParaRPr>
          </a:p>
        </p:txBody>
      </p:sp>
      <p:sp>
        <p:nvSpPr>
          <p:cNvPr id="6" name="Rectangle 1">
            <a:extLst>
              <a:ext uri="{FF2B5EF4-FFF2-40B4-BE49-F238E27FC236}">
                <a16:creationId xmlns:a16="http://schemas.microsoft.com/office/drawing/2014/main" id="{A6CF54B8-EB8F-A4E2-1926-1973F0E48FCF}"/>
              </a:ext>
            </a:extLst>
          </p:cNvPr>
          <p:cNvSpPr>
            <a:spLocks noChangeArrowheads="1"/>
          </p:cNvSpPr>
          <p:nvPr/>
        </p:nvSpPr>
        <p:spPr bwMode="auto">
          <a:xfrm>
            <a:off x="1196067" y="2718256"/>
            <a:ext cx="15912113" cy="6401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800" b="1" spc="-98" dirty="0">
                <a:solidFill>
                  <a:srgbClr val="FFFFFF"/>
                </a:solidFill>
                <a:latin typeface="Poppins Bold"/>
                <a:cs typeface="Poppins Bold"/>
              </a:rPr>
              <a:t>3-Focus on High-Purchasing Regions</a:t>
            </a:r>
          </a:p>
          <a:p>
            <a:pPr marL="0" marR="0" lvl="0" indent="0" algn="l" defTabSz="914400" rtl="0" eaLnBrk="0" fontAlgn="base" latinLnBrk="0" hangingPunct="0">
              <a:lnSpc>
                <a:spcPct val="100000"/>
              </a:lnSpc>
              <a:spcBef>
                <a:spcPct val="0"/>
              </a:spcBef>
              <a:spcAft>
                <a:spcPct val="0"/>
              </a:spcAft>
              <a:buClrTx/>
              <a:buSzTx/>
              <a:tabLst/>
            </a:pPr>
            <a:r>
              <a:rPr lang="en-US" altLang="en-US" sz="2800" b="1" spc="-98" dirty="0">
                <a:solidFill>
                  <a:srgbClr val="FFFFFF"/>
                </a:solidFill>
                <a:latin typeface="Poppins Bold"/>
                <a:cs typeface="Poppins Bold"/>
              </a:rPr>
              <a:t>      - Allocate more resources to areas with higher purchase frequency, such as:</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b="1" spc="-98" dirty="0">
                <a:solidFill>
                  <a:srgbClr val="FFFFFF"/>
                </a:solidFill>
                <a:latin typeface="Poppins Bold"/>
                <a:cs typeface="Poppins Bold"/>
              </a:rPr>
              <a:t>California</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b="1" spc="-98" dirty="0">
                <a:solidFill>
                  <a:srgbClr val="FFFFFF"/>
                </a:solidFill>
                <a:latin typeface="Poppins Bold"/>
                <a:cs typeface="Poppins Bold"/>
              </a:rPr>
              <a:t>New York</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b="1" spc="-98" dirty="0">
                <a:solidFill>
                  <a:srgbClr val="FFFFFF"/>
                </a:solidFill>
                <a:latin typeface="Poppins Bold"/>
                <a:cs typeface="Poppins Bold"/>
              </a:rPr>
              <a:t>Philadelphia</a:t>
            </a:r>
          </a:p>
          <a:p>
            <a:pPr marR="0" lvl="0" algn="l" defTabSz="914400" rtl="0" eaLnBrk="0" fontAlgn="base" latinLnBrk="0" hangingPunct="0">
              <a:lnSpc>
                <a:spcPct val="100000"/>
              </a:lnSpc>
              <a:spcBef>
                <a:spcPct val="0"/>
              </a:spcBef>
              <a:spcAft>
                <a:spcPct val="0"/>
              </a:spcAft>
              <a:buClrTx/>
              <a:buSzTx/>
              <a:tabLst/>
            </a:pPr>
            <a:r>
              <a:rPr lang="en-US" altLang="en-US" sz="2800" b="1" spc="-98" dirty="0">
                <a:solidFill>
                  <a:srgbClr val="FFFFFF"/>
                </a:solidFill>
                <a:latin typeface="Poppins Bold"/>
                <a:cs typeface="Poppins Bold"/>
              </a:rPr>
              <a:t>       - Use targeted advertising and localized promotions.</a:t>
            </a:r>
          </a:p>
          <a:p>
            <a:pPr marR="0" lvl="0" algn="l" defTabSz="914400" rtl="0" eaLnBrk="0" fontAlgn="base" latinLnBrk="0" hangingPunct="0">
              <a:lnSpc>
                <a:spcPct val="100000"/>
              </a:lnSpc>
              <a:spcBef>
                <a:spcPct val="0"/>
              </a:spcBef>
              <a:spcAft>
                <a:spcPct val="0"/>
              </a:spcAft>
              <a:buClrTx/>
              <a:buSzTx/>
              <a:tabLst/>
            </a:pPr>
            <a:r>
              <a:rPr lang="en-US" altLang="en-US" sz="2800" b="1" spc="-98" dirty="0">
                <a:solidFill>
                  <a:srgbClr val="FFFFFF"/>
                </a:solidFill>
                <a:latin typeface="Poppins Bold"/>
                <a:cs typeface="Poppins Bold"/>
              </a:rPr>
              <a:t>       -  Implement a Customer Retention Program</a:t>
            </a:r>
          </a:p>
          <a:p>
            <a:pPr marR="0" lvl="0" algn="l" defTabSz="914400" rtl="0" eaLnBrk="0" fontAlgn="base" latinLnBrk="0" hangingPunct="0">
              <a:lnSpc>
                <a:spcPct val="100000"/>
              </a:lnSpc>
              <a:spcBef>
                <a:spcPct val="0"/>
              </a:spcBef>
              <a:spcAft>
                <a:spcPct val="0"/>
              </a:spcAft>
              <a:buClrTx/>
              <a:buSzTx/>
              <a:tabLst/>
            </a:pPr>
            <a:endParaRPr lang="en-US" altLang="en-US" sz="2800" b="1" spc="-98" dirty="0">
              <a:solidFill>
                <a:srgbClr val="FFFFFF"/>
              </a:solidFill>
              <a:latin typeface="Poppins Bold"/>
              <a:cs typeface="Poppins Bold"/>
            </a:endParaRPr>
          </a:p>
          <a:p>
            <a:pPr marR="0" lvl="0" algn="l" defTabSz="914400" rtl="0" eaLnBrk="0" fontAlgn="base" latinLnBrk="0" hangingPunct="0">
              <a:lnSpc>
                <a:spcPct val="100000"/>
              </a:lnSpc>
              <a:spcBef>
                <a:spcPct val="0"/>
              </a:spcBef>
              <a:spcAft>
                <a:spcPct val="0"/>
              </a:spcAft>
              <a:buClrTx/>
              <a:buSzTx/>
              <a:tabLst/>
            </a:pPr>
            <a:endParaRPr lang="en-US" altLang="en-US" sz="2800" b="1" spc="-98" dirty="0">
              <a:solidFill>
                <a:srgbClr val="FFFFFF"/>
              </a:solidFill>
              <a:latin typeface="Poppins Bold"/>
              <a:cs typeface="Poppins Bold"/>
            </a:endParaRPr>
          </a:p>
          <a:p>
            <a:pPr marL="0" marR="0" lvl="0" indent="0" algn="l" defTabSz="914400" rtl="0" eaLnBrk="0" fontAlgn="base" latinLnBrk="0" hangingPunct="0">
              <a:lnSpc>
                <a:spcPct val="100000"/>
              </a:lnSpc>
              <a:spcBef>
                <a:spcPct val="0"/>
              </a:spcBef>
              <a:spcAft>
                <a:spcPct val="0"/>
              </a:spcAft>
              <a:buClrTx/>
              <a:buSzTx/>
              <a:tabLst/>
            </a:pPr>
            <a:r>
              <a:rPr lang="en-US" altLang="en-US" sz="2800" b="1" spc="-98" dirty="0">
                <a:solidFill>
                  <a:srgbClr val="FFFFFF"/>
                </a:solidFill>
                <a:latin typeface="Poppins Bold"/>
                <a:cs typeface="Poppins Bold"/>
              </a:rPr>
              <a:t>4-Encourage repeat purchases by introducing: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2800" b="1" spc="-98" dirty="0">
                <a:solidFill>
                  <a:srgbClr val="FFFFFF"/>
                </a:solidFill>
                <a:latin typeface="Poppins Bold"/>
                <a:cs typeface="Poppins Bold"/>
              </a:rPr>
              <a:t>Loyalty or rewards programs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2800" b="1" spc="-98" dirty="0">
                <a:solidFill>
                  <a:srgbClr val="FFFFFF"/>
                </a:solidFill>
                <a:latin typeface="Poppins Bold"/>
                <a:cs typeface="Poppins Bold"/>
              </a:rPr>
              <a:t>Exclusive discounts for returning customers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2800" b="1" spc="-98" dirty="0">
                <a:solidFill>
                  <a:srgbClr val="FFFFFF"/>
                </a:solidFill>
                <a:latin typeface="Poppins Bold"/>
                <a:cs typeface="Poppins Bold"/>
              </a:rPr>
              <a:t>Personalized recommendations</a:t>
            </a:r>
          </a:p>
          <a:p>
            <a:pPr marL="0" marR="0" lvl="0" indent="0" algn="l" defTabSz="914400" rtl="0" eaLnBrk="0" fontAlgn="base" latinLnBrk="0" hangingPunct="0">
              <a:lnSpc>
                <a:spcPct val="100000"/>
              </a:lnSpc>
              <a:spcBef>
                <a:spcPct val="0"/>
              </a:spcBef>
              <a:spcAft>
                <a:spcPct val="0"/>
              </a:spcAft>
              <a:buClrTx/>
              <a:buSzTx/>
              <a:tabLst/>
            </a:pPr>
            <a:r>
              <a:rPr lang="en-US" altLang="en-US" sz="2800" b="1" spc="-98" dirty="0">
                <a:solidFill>
                  <a:srgbClr val="FFFFFF"/>
                </a:solidFill>
                <a:latin typeface="Poppins Bold"/>
                <a:cs typeface="Poppins Bold"/>
              </a:rPr>
              <a:t>-Objective: Increase the average number of orders per customer to more than one per year.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8193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3563600" y="2530022"/>
            <a:ext cx="5919398" cy="5704147"/>
          </a:xfrm>
          <a:custGeom>
            <a:avLst/>
            <a:gdLst/>
            <a:ahLst/>
            <a:cxnLst/>
            <a:rect l="l" t="t" r="r" b="b"/>
            <a:pathLst>
              <a:path w="5919398" h="5704147">
                <a:moveTo>
                  <a:pt x="0" y="0"/>
                </a:moveTo>
                <a:lnTo>
                  <a:pt x="5919398" y="0"/>
                </a:lnTo>
                <a:lnTo>
                  <a:pt x="5919398" y="5704147"/>
                </a:lnTo>
                <a:lnTo>
                  <a:pt x="0" y="5704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1142512"/>
            <a:ext cx="14403447" cy="785536"/>
          </a:xfrm>
          <a:prstGeom prst="rect">
            <a:avLst/>
          </a:prstGeom>
        </p:spPr>
        <p:txBody>
          <a:bodyPr lIns="0" tIns="0" rIns="0" bIns="0" rtlCol="0" anchor="t">
            <a:spAutoFit/>
          </a:bodyPr>
          <a:lstStyle/>
          <a:p>
            <a:pPr algn="just">
              <a:lnSpc>
                <a:spcPts val="5858"/>
              </a:lnSpc>
            </a:pPr>
            <a:r>
              <a:rPr lang="en-US" sz="6299" dirty="0">
                <a:solidFill>
                  <a:srgbClr val="00FFFF"/>
                </a:solidFill>
                <a:latin typeface="Zen Dots"/>
                <a:ea typeface="Zen Dots"/>
                <a:cs typeface="Zen Dots"/>
                <a:sym typeface="Zen Dots"/>
              </a:rPr>
              <a:t>For better future analysis:</a:t>
            </a:r>
          </a:p>
        </p:txBody>
      </p:sp>
      <p:sp>
        <p:nvSpPr>
          <p:cNvPr id="5" name="TextBox 4">
            <a:extLst>
              <a:ext uri="{FF2B5EF4-FFF2-40B4-BE49-F238E27FC236}">
                <a16:creationId xmlns:a16="http://schemas.microsoft.com/office/drawing/2014/main" id="{ADB0730C-5AD4-7813-AD3F-75055581AD63}"/>
              </a:ext>
            </a:extLst>
          </p:cNvPr>
          <p:cNvSpPr txBox="1"/>
          <p:nvPr/>
        </p:nvSpPr>
        <p:spPr>
          <a:xfrm>
            <a:off x="533400" y="2052831"/>
            <a:ext cx="14403447" cy="7694414"/>
          </a:xfrm>
          <a:prstGeom prst="rect">
            <a:avLst/>
          </a:prstGeom>
          <a:noFill/>
        </p:spPr>
        <p:txBody>
          <a:bodyPr wrap="square" rtlCol="0">
            <a:spAutoFit/>
          </a:bodyPr>
          <a:lstStyle/>
          <a:p>
            <a:r>
              <a:rPr lang="en-US" sz="2800" b="1" spc="-98" dirty="0">
                <a:solidFill>
                  <a:srgbClr val="FFFFFF"/>
                </a:solidFill>
                <a:latin typeface="Poppins Bold"/>
                <a:cs typeface="Poppins Bold"/>
              </a:rPr>
              <a:t>To enable more accurate and insightful future analyses, it is recommended to enhance data quality by:</a:t>
            </a:r>
          </a:p>
          <a:p>
            <a:pPr marL="457200" indent="-457200">
              <a:buFont typeface="Arial" panose="020B0604020202020204" pitchFamily="34" charset="0"/>
              <a:buChar char="•"/>
            </a:pPr>
            <a:r>
              <a:rPr lang="en-US" sz="2800" b="1" spc="-98" dirty="0">
                <a:solidFill>
                  <a:srgbClr val="FFFFFF"/>
                </a:solidFill>
                <a:latin typeface="Poppins Bold"/>
                <a:cs typeface="Poppins Bold"/>
              </a:rPr>
              <a:t>Including Product Cost Data</a:t>
            </a:r>
          </a:p>
          <a:p>
            <a:pPr lvl="1"/>
            <a:r>
              <a:rPr lang="en-US" sz="2800" b="1" spc="-98" dirty="0">
                <a:solidFill>
                  <a:srgbClr val="FFFFFF"/>
                </a:solidFill>
                <a:latin typeface="Poppins Bold"/>
                <a:cs typeface="Poppins Bold"/>
              </a:rPr>
              <a:t>Collect cost price information to calculate profit, not only revenue.</a:t>
            </a:r>
          </a:p>
          <a:p>
            <a:pPr lvl="1"/>
            <a:r>
              <a:rPr lang="en-US" sz="2800" b="1" spc="-98" dirty="0">
                <a:solidFill>
                  <a:srgbClr val="FFFFFF"/>
                </a:solidFill>
                <a:latin typeface="Poppins Bold"/>
                <a:cs typeface="Poppins Bold"/>
              </a:rPr>
              <a:t>This will help identify the most profitable products, not just the best-selling ones.</a:t>
            </a:r>
          </a:p>
          <a:p>
            <a:pPr lvl="1"/>
            <a:endParaRPr lang="en-US" sz="2800" b="1" spc="-98" dirty="0">
              <a:solidFill>
                <a:srgbClr val="FFFFFF"/>
              </a:solidFill>
              <a:latin typeface="Poppins Bold"/>
              <a:cs typeface="Poppins Bold"/>
            </a:endParaRPr>
          </a:p>
          <a:p>
            <a:pPr lvl="1"/>
            <a:endParaRPr lang="en-US" sz="2800" b="1" spc="-98" dirty="0">
              <a:solidFill>
                <a:srgbClr val="FFFFFF"/>
              </a:solidFill>
              <a:latin typeface="Poppins Bold"/>
              <a:cs typeface="Poppins Bold"/>
            </a:endParaRPr>
          </a:p>
          <a:p>
            <a:pPr marL="457200" indent="-457200">
              <a:buFont typeface="Arial" panose="020B0604020202020204" pitchFamily="34" charset="0"/>
              <a:buChar char="•"/>
            </a:pPr>
            <a:r>
              <a:rPr lang="en-US" sz="2800" b="1" spc="-98" dirty="0">
                <a:solidFill>
                  <a:srgbClr val="FFFFFF"/>
                </a:solidFill>
                <a:latin typeface="Poppins Bold"/>
                <a:cs typeface="Poppins Bold"/>
              </a:rPr>
              <a:t>Tracking Order Returns</a:t>
            </a:r>
          </a:p>
          <a:p>
            <a:pPr lvl="1"/>
            <a:r>
              <a:rPr lang="en-US" sz="2800" b="1" spc="-98" dirty="0">
                <a:solidFill>
                  <a:srgbClr val="FFFFFF"/>
                </a:solidFill>
                <a:latin typeface="Poppins Bold"/>
                <a:cs typeface="Poppins Bold"/>
              </a:rPr>
              <a:t>Add data on the quantity and value of returned orders.</a:t>
            </a:r>
          </a:p>
          <a:p>
            <a:pPr lvl="1"/>
            <a:r>
              <a:rPr lang="en-US" sz="2800" b="1" spc="-98" dirty="0">
                <a:solidFill>
                  <a:srgbClr val="FFFFFF"/>
                </a:solidFill>
                <a:latin typeface="Poppins Bold"/>
                <a:cs typeface="Poppins Bold"/>
              </a:rPr>
              <a:t>This will improve the accuracy of identifying:</a:t>
            </a:r>
          </a:p>
          <a:p>
            <a:pPr marL="1371600" lvl="2" indent="-457200">
              <a:buFont typeface="Arial" panose="020B0604020202020204" pitchFamily="34" charset="0"/>
              <a:buChar char="•"/>
            </a:pPr>
            <a:r>
              <a:rPr lang="en-US" sz="2800" b="1" spc="-98" dirty="0">
                <a:solidFill>
                  <a:srgbClr val="FFFFFF"/>
                </a:solidFill>
                <a:latin typeface="Poppins Bold"/>
                <a:cs typeface="Poppins Bold"/>
              </a:rPr>
              <a:t>The real top-performing regions, based on net sales (after returns).</a:t>
            </a:r>
          </a:p>
          <a:p>
            <a:pPr marL="1371600" lvl="2" indent="-457200">
              <a:buFont typeface="Arial" panose="020B0604020202020204" pitchFamily="34" charset="0"/>
              <a:buChar char="•"/>
            </a:pPr>
            <a:r>
              <a:rPr lang="en-US" sz="2800" b="1" spc="-98" dirty="0">
                <a:solidFill>
                  <a:srgbClr val="FFFFFF"/>
                </a:solidFill>
                <a:latin typeface="Poppins Bold"/>
                <a:cs typeface="Poppins Bold"/>
              </a:rPr>
              <a:t>The true best-performing products, considering return rates.</a:t>
            </a:r>
          </a:p>
          <a:p>
            <a:pPr marL="1371600" lvl="2" indent="-457200">
              <a:buFont typeface="Arial" panose="020B0604020202020204" pitchFamily="34" charset="0"/>
              <a:buChar char="•"/>
            </a:pPr>
            <a:endParaRPr lang="en-US" sz="2800" b="1" spc="-98" dirty="0">
              <a:solidFill>
                <a:srgbClr val="FFFFFF"/>
              </a:solidFill>
              <a:latin typeface="Poppins Bold"/>
              <a:cs typeface="Poppins Bold"/>
            </a:endParaRPr>
          </a:p>
          <a:p>
            <a:pPr marL="1371600" lvl="2" indent="-457200">
              <a:buFont typeface="Arial" panose="020B0604020202020204" pitchFamily="34" charset="0"/>
              <a:buChar char="•"/>
            </a:pPr>
            <a:endParaRPr lang="en-US" sz="2800" b="1" spc="-98" dirty="0">
              <a:solidFill>
                <a:srgbClr val="FFFFFF"/>
              </a:solidFill>
              <a:latin typeface="Poppins Bold"/>
              <a:cs typeface="Poppins Bold"/>
            </a:endParaRPr>
          </a:p>
          <a:p>
            <a:pPr marL="457200" indent="-457200">
              <a:buFont typeface="Arial" panose="020B0604020202020204" pitchFamily="34" charset="0"/>
              <a:buChar char="•"/>
            </a:pPr>
            <a:r>
              <a:rPr lang="en-US" sz="2800" b="1" spc="-98" dirty="0">
                <a:solidFill>
                  <a:srgbClr val="FFFFFF"/>
                </a:solidFill>
                <a:latin typeface="Poppins Bold"/>
                <a:cs typeface="Poppins Bold"/>
              </a:rPr>
              <a:t>Standardizing Data Entry</a:t>
            </a:r>
          </a:p>
          <a:p>
            <a:pPr lvl="1"/>
            <a:r>
              <a:rPr lang="en-US" sz="2800" b="1" spc="-98" dirty="0">
                <a:solidFill>
                  <a:srgbClr val="FFFFFF"/>
                </a:solidFill>
                <a:latin typeface="Poppins Bold"/>
                <a:cs typeface="Poppins Bold"/>
              </a:rPr>
              <a:t>Ensure consistent formats (e.g., date formats, product IDs) to enhance reliability and facilitate deeper analysis.</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US"/>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20070">
                    <a:alpha val="24000"/>
                  </a:srgbClr>
                </a:gs>
                <a:gs pos="100000">
                  <a:srgbClr val="000640">
                    <a:alpha val="24000"/>
                  </a:srgbClr>
                </a:gs>
              </a:gsLst>
              <a:path path="circle">
                <a:fillToRect r="100000" b="100000"/>
              </a:path>
              <a:tileRect l="-100000" t="-100000"/>
            </a:gradFill>
          </p:spPr>
          <p:txBody>
            <a:bodyPr/>
            <a:lstStyle/>
            <a:p>
              <a:endParaRPr lang="en-US"/>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6" name="TextBox 6"/>
          <p:cNvSpPr txBox="1"/>
          <p:nvPr/>
        </p:nvSpPr>
        <p:spPr>
          <a:xfrm>
            <a:off x="1878442" y="4725333"/>
            <a:ext cx="14079189" cy="1045885"/>
          </a:xfrm>
          <a:prstGeom prst="rect">
            <a:avLst/>
          </a:prstGeom>
        </p:spPr>
        <p:txBody>
          <a:bodyPr lIns="0" tIns="0" rIns="0" bIns="0" rtlCol="0" anchor="t">
            <a:spAutoFit/>
          </a:bodyPr>
          <a:lstStyle/>
          <a:p>
            <a:pPr algn="ctr">
              <a:lnSpc>
                <a:spcPts val="7665"/>
              </a:lnSpc>
            </a:pPr>
            <a:r>
              <a:rPr lang="en-US" sz="8242">
                <a:solidFill>
                  <a:srgbClr val="00FFFF"/>
                </a:solidFill>
                <a:latin typeface="Zen Dots"/>
                <a:ea typeface="Zen Dots"/>
                <a:cs typeface="Zen Dots"/>
                <a:sym typeface="Zen Dots"/>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21771" y="0"/>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204170"/>
            <a:ext cx="8188898" cy="680897"/>
          </a:xfrm>
          <a:prstGeom prst="rect">
            <a:avLst/>
          </a:prstGeom>
        </p:spPr>
        <p:txBody>
          <a:bodyPr lIns="0" tIns="0" rIns="0" bIns="0" rtlCol="0" anchor="t">
            <a:spAutoFit/>
          </a:bodyPr>
          <a:lstStyle/>
          <a:p>
            <a:pPr algn="just">
              <a:lnSpc>
                <a:spcPts val="4989"/>
              </a:lnSpc>
            </a:pPr>
            <a:r>
              <a:rPr lang="en-US" sz="5365">
                <a:solidFill>
                  <a:srgbClr val="00FFFF"/>
                </a:solidFill>
                <a:latin typeface="Zen Dots"/>
                <a:ea typeface="Zen Dots"/>
                <a:cs typeface="Zen Dots"/>
                <a:sym typeface="Zen Dots"/>
              </a:rPr>
              <a:t>OBJECTIVE:</a:t>
            </a:r>
          </a:p>
        </p:txBody>
      </p:sp>
      <p:sp>
        <p:nvSpPr>
          <p:cNvPr id="5" name="Freeform 5"/>
          <p:cNvSpPr/>
          <p:nvPr/>
        </p:nvSpPr>
        <p:spPr>
          <a:xfrm>
            <a:off x="13802153" y="5822924"/>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1941646"/>
            <a:ext cx="16404082" cy="7105015"/>
          </a:xfrm>
          <a:prstGeom prst="rect">
            <a:avLst/>
          </a:prstGeom>
        </p:spPr>
        <p:txBody>
          <a:bodyPr lIns="0" tIns="0" rIns="0" bIns="0" rtlCol="0" anchor="t">
            <a:spAutoFit/>
          </a:bodyPr>
          <a:lstStyle/>
          <a:p>
            <a:pPr marL="0" lvl="0" indent="0" algn="just">
              <a:lnSpc>
                <a:spcPts val="4655"/>
              </a:lnSpc>
              <a:spcBef>
                <a:spcPct val="0"/>
              </a:spcBef>
            </a:pPr>
            <a:r>
              <a:rPr lang="en-US" sz="3500" u="none" strike="noStrike" spc="-98" dirty="0">
                <a:solidFill>
                  <a:srgbClr val="FFFFFF"/>
                </a:solidFill>
                <a:latin typeface="Poppins"/>
                <a:ea typeface="Poppins"/>
                <a:cs typeface="Poppins"/>
                <a:sym typeface="Poppins"/>
              </a:rPr>
              <a:t>Th</a:t>
            </a:r>
            <a:r>
              <a:rPr lang="en-US" sz="3500" spc="-98" dirty="0">
                <a:solidFill>
                  <a:srgbClr val="FFFFFF"/>
                </a:solidFill>
                <a:latin typeface="Poppins"/>
                <a:ea typeface="Poppins"/>
                <a:cs typeface="Poppins"/>
                <a:sym typeface="Poppins"/>
              </a:rPr>
              <a:t>e </a:t>
            </a:r>
            <a:r>
              <a:rPr lang="en-US" sz="3500" u="none" strike="noStrike" spc="-98" dirty="0">
                <a:solidFill>
                  <a:srgbClr val="FFFFFF"/>
                </a:solidFill>
                <a:latin typeface="Poppins"/>
                <a:ea typeface="Poppins"/>
                <a:cs typeface="Poppins"/>
                <a:sym typeface="Poppins"/>
              </a:rPr>
              <a:t>p</a:t>
            </a:r>
            <a:r>
              <a:rPr lang="en-US" sz="3500" spc="-98" dirty="0">
                <a:solidFill>
                  <a:srgbClr val="FFFFFF"/>
                </a:solidFill>
                <a:latin typeface="Poppins"/>
                <a:ea typeface="Poppins"/>
                <a:cs typeface="Poppins"/>
                <a:sym typeface="Poppins"/>
              </a:rPr>
              <a:t>r</a:t>
            </a:r>
            <a:r>
              <a:rPr lang="en-US" sz="3500" u="none" strike="noStrike" spc="-98" dirty="0">
                <a:solidFill>
                  <a:srgbClr val="FFFFFF"/>
                </a:solidFill>
                <a:latin typeface="Poppins"/>
                <a:ea typeface="Poppins"/>
                <a:cs typeface="Poppins"/>
                <a:sym typeface="Poppins"/>
              </a:rPr>
              <a:t>im</a:t>
            </a:r>
            <a:r>
              <a:rPr lang="en-US" sz="3500" spc="-98" dirty="0">
                <a:solidFill>
                  <a:srgbClr val="FFFFFF"/>
                </a:solidFill>
                <a:latin typeface="Poppins"/>
                <a:ea typeface="Poppins"/>
                <a:cs typeface="Poppins"/>
                <a:sym typeface="Poppins"/>
              </a:rPr>
              <a:t>a</a:t>
            </a:r>
            <a:r>
              <a:rPr lang="en-US" sz="3500" u="none" strike="noStrike" spc="-98" dirty="0">
                <a:solidFill>
                  <a:srgbClr val="FFFFFF"/>
                </a:solidFill>
                <a:latin typeface="Poppins"/>
                <a:ea typeface="Poppins"/>
                <a:cs typeface="Poppins"/>
                <a:sym typeface="Poppins"/>
              </a:rPr>
              <a:t>ry</a:t>
            </a:r>
            <a:r>
              <a:rPr lang="en-US" sz="3500" spc="-98" dirty="0">
                <a:solidFill>
                  <a:srgbClr val="FFFFFF"/>
                </a:solidFill>
                <a:latin typeface="Poppins"/>
                <a:ea typeface="Poppins"/>
                <a:cs typeface="Poppins"/>
                <a:sym typeface="Poppins"/>
              </a:rPr>
              <a:t> o</a:t>
            </a:r>
            <a:r>
              <a:rPr lang="en-US" sz="3500" u="none" strike="noStrike" spc="-98" dirty="0">
                <a:solidFill>
                  <a:srgbClr val="FFFFFF"/>
                </a:solidFill>
                <a:latin typeface="Poppins"/>
                <a:ea typeface="Poppins"/>
                <a:cs typeface="Poppins"/>
                <a:sym typeface="Poppins"/>
              </a:rPr>
              <a:t>bjec</a:t>
            </a:r>
            <a:r>
              <a:rPr lang="en-US" sz="3500" spc="-98" dirty="0">
                <a:solidFill>
                  <a:srgbClr val="FFFFFF"/>
                </a:solidFill>
                <a:latin typeface="Poppins"/>
                <a:ea typeface="Poppins"/>
                <a:cs typeface="Poppins"/>
                <a:sym typeface="Poppins"/>
              </a:rPr>
              <a:t>t</a:t>
            </a:r>
            <a:r>
              <a:rPr lang="en-US" sz="3500" u="none" strike="noStrike" spc="-98" dirty="0">
                <a:solidFill>
                  <a:srgbClr val="FFFFFF"/>
                </a:solidFill>
                <a:latin typeface="Poppins"/>
                <a:ea typeface="Poppins"/>
                <a:cs typeface="Poppins"/>
                <a:sym typeface="Poppins"/>
              </a:rPr>
              <a:t>ive</a:t>
            </a:r>
            <a:r>
              <a:rPr lang="en-US" sz="3500" spc="-98" dirty="0">
                <a:solidFill>
                  <a:srgbClr val="FFFFFF"/>
                </a:solidFill>
                <a:latin typeface="Poppins"/>
                <a:ea typeface="Poppins"/>
                <a:cs typeface="Poppins"/>
                <a:sym typeface="Poppins"/>
              </a:rPr>
              <a:t>s of t</a:t>
            </a:r>
            <a:r>
              <a:rPr lang="en-US" sz="3500" u="none" strike="noStrike" spc="-98" dirty="0">
                <a:solidFill>
                  <a:srgbClr val="FFFFFF"/>
                </a:solidFill>
                <a:latin typeface="Poppins"/>
                <a:ea typeface="Poppins"/>
                <a:cs typeface="Poppins"/>
                <a:sym typeface="Poppins"/>
              </a:rPr>
              <a:t>hi</a:t>
            </a:r>
            <a:r>
              <a:rPr lang="en-US" sz="3500" spc="-98" dirty="0">
                <a:solidFill>
                  <a:srgbClr val="FFFFFF"/>
                </a:solidFill>
                <a:latin typeface="Poppins"/>
                <a:ea typeface="Poppins"/>
                <a:cs typeface="Poppins"/>
                <a:sym typeface="Poppins"/>
              </a:rPr>
              <a:t>s</a:t>
            </a:r>
            <a:r>
              <a:rPr lang="en-US" sz="3500" u="none" strike="noStrike" spc="-98" dirty="0">
                <a:solidFill>
                  <a:srgbClr val="FFFFFF"/>
                </a:solidFill>
                <a:latin typeface="Poppins"/>
                <a:ea typeface="Poppins"/>
                <a:cs typeface="Poppins"/>
                <a:sym typeface="Poppins"/>
              </a:rPr>
              <a:t> proje</a:t>
            </a:r>
            <a:r>
              <a:rPr lang="en-US" sz="3500" spc="-98" dirty="0">
                <a:solidFill>
                  <a:srgbClr val="FFFFFF"/>
                </a:solidFill>
                <a:latin typeface="Poppins"/>
                <a:ea typeface="Poppins"/>
                <a:cs typeface="Poppins"/>
                <a:sym typeface="Poppins"/>
              </a:rPr>
              <a:t>ct a</a:t>
            </a:r>
            <a:r>
              <a:rPr lang="en-US" sz="3500" u="none" strike="noStrike" spc="-98" dirty="0">
                <a:solidFill>
                  <a:srgbClr val="FFFFFF"/>
                </a:solidFill>
                <a:latin typeface="Poppins"/>
                <a:ea typeface="Poppins"/>
                <a:cs typeface="Poppins"/>
                <a:sym typeface="Poppins"/>
              </a:rPr>
              <a:t>re</a:t>
            </a:r>
            <a:r>
              <a:rPr lang="en-US" sz="3500" spc="-98" dirty="0">
                <a:solidFill>
                  <a:srgbClr val="FFFFFF"/>
                </a:solidFill>
                <a:latin typeface="Poppins"/>
                <a:ea typeface="Poppins"/>
                <a:cs typeface="Poppins"/>
                <a:sym typeface="Poppins"/>
              </a:rPr>
              <a:t> t</a:t>
            </a:r>
            <a:r>
              <a:rPr lang="en-US" sz="3500" u="none" strike="noStrike" spc="-98" dirty="0">
                <a:solidFill>
                  <a:srgbClr val="FFFFFF"/>
                </a:solidFill>
                <a:latin typeface="Poppins"/>
                <a:ea typeface="Poppins"/>
                <a:cs typeface="Poppins"/>
                <a:sym typeface="Poppins"/>
              </a:rPr>
              <a:t>o:</a:t>
            </a:r>
          </a:p>
          <a:p>
            <a:pPr marL="0" lvl="0" indent="0" algn="just">
              <a:lnSpc>
                <a:spcPts val="4655"/>
              </a:lnSpc>
              <a:spcBef>
                <a:spcPct val="0"/>
              </a:spcBef>
            </a:pPr>
            <a:r>
              <a:rPr lang="en-US" sz="3500" u="none" strike="noStrike" spc="-98" dirty="0">
                <a:solidFill>
                  <a:srgbClr val="FFFFFF"/>
                </a:solidFill>
                <a:latin typeface="Poppins"/>
                <a:ea typeface="Poppins"/>
                <a:cs typeface="Poppins"/>
                <a:sym typeface="Poppins"/>
              </a:rPr>
              <a:t>1.</a:t>
            </a:r>
            <a:r>
              <a:rPr lang="en-US" sz="3500" spc="-98" dirty="0">
                <a:solidFill>
                  <a:srgbClr val="FFFFFF"/>
                </a:solidFill>
                <a:latin typeface="Poppins"/>
                <a:ea typeface="Poppins"/>
                <a:cs typeface="Poppins"/>
                <a:sym typeface="Poppins"/>
              </a:rPr>
              <a:t> </a:t>
            </a:r>
            <a:r>
              <a:rPr lang="en-US" sz="3500" b="1" u="none" strike="noStrike" spc="-98" dirty="0">
                <a:solidFill>
                  <a:srgbClr val="FFFFFF"/>
                </a:solidFill>
                <a:latin typeface="Poppins Bold"/>
                <a:ea typeface="Poppins Bold"/>
                <a:cs typeface="Poppins Bold"/>
                <a:sym typeface="Poppins Bold"/>
              </a:rPr>
              <a:t>A</a:t>
            </a:r>
            <a:r>
              <a:rPr lang="en-US" sz="3500" b="1" spc="-98" dirty="0">
                <a:solidFill>
                  <a:srgbClr val="FFFFFF"/>
                </a:solidFill>
                <a:latin typeface="Poppins Bold"/>
                <a:ea typeface="Poppins Bold"/>
                <a:cs typeface="Poppins Bold"/>
                <a:sym typeface="Poppins Bold"/>
              </a:rPr>
              <a:t>nalyze </a:t>
            </a:r>
            <a:r>
              <a:rPr lang="en-US" sz="3500" b="1" u="none" strike="noStrike" spc="-98" dirty="0">
                <a:solidFill>
                  <a:srgbClr val="FFFFFF"/>
                </a:solidFill>
                <a:latin typeface="Poppins Bold"/>
                <a:ea typeface="Poppins Bold"/>
                <a:cs typeface="Poppins Bold"/>
                <a:sym typeface="Poppins Bold"/>
              </a:rPr>
              <a:t>Sales P</a:t>
            </a:r>
            <a:r>
              <a:rPr lang="en-US" sz="3500" b="1" spc="-98" dirty="0">
                <a:solidFill>
                  <a:srgbClr val="FFFFFF"/>
                </a:solidFill>
                <a:latin typeface="Poppins Bold"/>
                <a:ea typeface="Poppins Bold"/>
                <a:cs typeface="Poppins Bold"/>
                <a:sym typeface="Poppins Bold"/>
              </a:rPr>
              <a:t>e</a:t>
            </a:r>
            <a:r>
              <a:rPr lang="en-US" sz="3500" b="1" u="none" strike="noStrike" spc="-98" dirty="0">
                <a:solidFill>
                  <a:srgbClr val="FFFFFF"/>
                </a:solidFill>
                <a:latin typeface="Poppins Bold"/>
                <a:ea typeface="Poppins Bold"/>
                <a:cs typeface="Poppins Bold"/>
                <a:sym typeface="Poppins Bold"/>
              </a:rPr>
              <a:t>r</a:t>
            </a:r>
            <a:r>
              <a:rPr lang="en-US" sz="3500" b="1" spc="-98" dirty="0">
                <a:solidFill>
                  <a:srgbClr val="FFFFFF"/>
                </a:solidFill>
                <a:latin typeface="Poppins Bold"/>
                <a:ea typeface="Poppins Bold"/>
                <a:cs typeface="Poppins Bold"/>
                <a:sym typeface="Poppins Bold"/>
              </a:rPr>
              <a:t>f</a:t>
            </a:r>
            <a:r>
              <a:rPr lang="en-US" sz="3500" b="1" u="none" strike="noStrike" spc="-98" dirty="0">
                <a:solidFill>
                  <a:srgbClr val="FFFFFF"/>
                </a:solidFill>
                <a:latin typeface="Poppins Bold"/>
                <a:ea typeface="Poppins Bold"/>
                <a:cs typeface="Poppins Bold"/>
                <a:sym typeface="Poppins Bold"/>
              </a:rPr>
              <a:t>ormanc</a:t>
            </a:r>
            <a:r>
              <a:rPr lang="en-US" sz="3500" b="1" spc="-98" dirty="0">
                <a:solidFill>
                  <a:srgbClr val="FFFFFF"/>
                </a:solidFill>
                <a:latin typeface="Poppins Bold"/>
                <a:ea typeface="Poppins Bold"/>
                <a:cs typeface="Poppins Bold"/>
                <a:sym typeface="Poppins Bold"/>
              </a:rPr>
              <a:t>e</a:t>
            </a:r>
            <a:r>
              <a:rPr lang="en-US" sz="3500" u="none" strike="noStrike" spc="-98" dirty="0">
                <a:solidFill>
                  <a:srgbClr val="FFFFFF"/>
                </a:solidFill>
                <a:latin typeface="Poppins"/>
                <a:ea typeface="Poppins"/>
                <a:cs typeface="Poppins"/>
                <a:sym typeface="Poppins"/>
              </a:rPr>
              <a:t>: E</a:t>
            </a:r>
            <a:r>
              <a:rPr lang="en-US" sz="3500" spc="-98" dirty="0">
                <a:solidFill>
                  <a:srgbClr val="FFFFFF"/>
                </a:solidFill>
                <a:latin typeface="Poppins"/>
                <a:ea typeface="Poppins"/>
                <a:cs typeface="Poppins"/>
                <a:sym typeface="Poppins"/>
              </a:rPr>
              <a:t>v</a:t>
            </a:r>
            <a:r>
              <a:rPr lang="en-US" sz="3500" u="none" strike="noStrike" spc="-98" dirty="0">
                <a:solidFill>
                  <a:srgbClr val="FFFFFF"/>
                </a:solidFill>
                <a:latin typeface="Poppins"/>
                <a:ea typeface="Poppins"/>
                <a:cs typeface="Poppins"/>
                <a:sym typeface="Poppins"/>
              </a:rPr>
              <a:t>a</a:t>
            </a:r>
            <a:r>
              <a:rPr lang="en-US" sz="3500" spc="-98" dirty="0">
                <a:solidFill>
                  <a:srgbClr val="FFFFFF"/>
                </a:solidFill>
                <a:latin typeface="Poppins"/>
                <a:ea typeface="Poppins"/>
                <a:cs typeface="Poppins"/>
                <a:sym typeface="Poppins"/>
              </a:rPr>
              <a:t>l</a:t>
            </a:r>
            <a:r>
              <a:rPr lang="en-US" sz="3500" u="none" strike="noStrike" spc="-98" dirty="0">
                <a:solidFill>
                  <a:srgbClr val="FFFFFF"/>
                </a:solidFill>
                <a:latin typeface="Poppins"/>
                <a:ea typeface="Poppins"/>
                <a:cs typeface="Poppins"/>
                <a:sym typeface="Poppins"/>
              </a:rPr>
              <a:t>u</a:t>
            </a:r>
            <a:r>
              <a:rPr lang="en-US" sz="3500" spc="-98" dirty="0">
                <a:solidFill>
                  <a:srgbClr val="FFFFFF"/>
                </a:solidFill>
                <a:latin typeface="Poppins"/>
                <a:ea typeface="Poppins"/>
                <a:cs typeface="Poppins"/>
                <a:sym typeface="Poppins"/>
              </a:rPr>
              <a:t>a</a:t>
            </a:r>
            <a:r>
              <a:rPr lang="en-US" sz="3500" u="none" strike="noStrike" spc="-98" dirty="0">
                <a:solidFill>
                  <a:srgbClr val="FFFFFF"/>
                </a:solidFill>
                <a:latin typeface="Poppins"/>
                <a:ea typeface="Poppins"/>
                <a:cs typeface="Poppins"/>
                <a:sym typeface="Poppins"/>
              </a:rPr>
              <a:t>te</a:t>
            </a:r>
            <a:r>
              <a:rPr lang="en-US" sz="3500" spc="-98" dirty="0">
                <a:solidFill>
                  <a:srgbClr val="FFFFFF"/>
                </a:solidFill>
                <a:latin typeface="Poppins"/>
                <a:ea typeface="Poppins"/>
                <a:cs typeface="Poppins"/>
                <a:sym typeface="Poppins"/>
              </a:rPr>
              <a:t> over</a:t>
            </a:r>
            <a:r>
              <a:rPr lang="en-US" sz="3500" u="none" strike="noStrike" spc="-98" dirty="0">
                <a:solidFill>
                  <a:srgbClr val="FFFFFF"/>
                </a:solidFill>
                <a:latin typeface="Poppins"/>
                <a:ea typeface="Poppins"/>
                <a:cs typeface="Poppins"/>
                <a:sym typeface="Poppins"/>
              </a:rPr>
              <a:t>all</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a</a:t>
            </a:r>
            <a:r>
              <a:rPr lang="en-US" sz="3500" spc="-98" dirty="0">
                <a:solidFill>
                  <a:srgbClr val="FFFFFF"/>
                </a:solidFill>
                <a:latin typeface="Poppins"/>
                <a:ea typeface="Poppins"/>
                <a:cs typeface="Poppins"/>
                <a:sym typeface="Poppins"/>
              </a:rPr>
              <a:t>nd</a:t>
            </a:r>
            <a:r>
              <a:rPr lang="en-US" sz="3500" u="none" strike="noStrike" spc="-98" dirty="0">
                <a:solidFill>
                  <a:srgbClr val="FFFFFF"/>
                </a:solidFill>
                <a:latin typeface="Poppins"/>
                <a:ea typeface="Poppins"/>
                <a:cs typeface="Poppins"/>
                <a:sym typeface="Poppins"/>
              </a:rPr>
              <a:t> </a:t>
            </a:r>
            <a:r>
              <a:rPr lang="en-US" sz="3500" spc="-98" dirty="0">
                <a:solidFill>
                  <a:srgbClr val="FFFFFF"/>
                </a:solidFill>
                <a:latin typeface="Poppins"/>
                <a:ea typeface="Poppins"/>
                <a:cs typeface="Poppins"/>
                <a:sym typeface="Poppins"/>
              </a:rPr>
              <a:t>se</a:t>
            </a:r>
            <a:r>
              <a:rPr lang="en-US" sz="3500" u="none" strike="noStrike" spc="-98" dirty="0">
                <a:solidFill>
                  <a:srgbClr val="FFFFFF"/>
                </a:solidFill>
                <a:latin typeface="Poppins"/>
                <a:ea typeface="Poppins"/>
                <a:cs typeface="Poppins"/>
                <a:sym typeface="Poppins"/>
              </a:rPr>
              <a:t>gm</a:t>
            </a:r>
            <a:r>
              <a:rPr lang="en-US" sz="3500" spc="-98" dirty="0">
                <a:solidFill>
                  <a:srgbClr val="FFFFFF"/>
                </a:solidFill>
                <a:latin typeface="Poppins"/>
                <a:ea typeface="Poppins"/>
                <a:cs typeface="Poppins"/>
                <a:sym typeface="Poppins"/>
              </a:rPr>
              <a:t>en</a:t>
            </a:r>
            <a:r>
              <a:rPr lang="en-US" sz="3500" u="none" strike="noStrike" spc="-98" dirty="0">
                <a:solidFill>
                  <a:srgbClr val="FFFFFF"/>
                </a:solidFill>
                <a:latin typeface="Poppins"/>
                <a:ea typeface="Poppins"/>
                <a:cs typeface="Poppins"/>
                <a:sym typeface="Poppins"/>
              </a:rPr>
              <a:t>t</a:t>
            </a:r>
            <a:r>
              <a:rPr lang="en-US" sz="3500" spc="-98" dirty="0">
                <a:solidFill>
                  <a:srgbClr val="FFFFFF"/>
                </a:solidFill>
                <a:latin typeface="Poppins"/>
                <a:ea typeface="Poppins"/>
                <a:cs typeface="Poppins"/>
                <a:sym typeface="Poppins"/>
              </a:rPr>
              <a:t>e</a:t>
            </a:r>
            <a:r>
              <a:rPr lang="en-US" sz="3500" u="none" strike="noStrike" spc="-98" dirty="0">
                <a:solidFill>
                  <a:srgbClr val="FFFFFF"/>
                </a:solidFill>
                <a:latin typeface="Poppins"/>
                <a:ea typeface="Poppins"/>
                <a:cs typeface="Poppins"/>
                <a:sym typeface="Poppins"/>
              </a:rPr>
              <a:t>d</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s</a:t>
            </a:r>
            <a:r>
              <a:rPr lang="en-US" sz="3500" spc="-98" dirty="0">
                <a:solidFill>
                  <a:srgbClr val="FFFFFF"/>
                </a:solidFill>
                <a:latin typeface="Poppins"/>
                <a:ea typeface="Poppins"/>
                <a:cs typeface="Poppins"/>
                <a:sym typeface="Poppins"/>
              </a:rPr>
              <a:t>a</a:t>
            </a:r>
            <a:r>
              <a:rPr lang="en-US" sz="3500" u="none" strike="noStrike" spc="-98" dirty="0">
                <a:solidFill>
                  <a:srgbClr val="FFFFFF"/>
                </a:solidFill>
                <a:latin typeface="Poppins"/>
                <a:ea typeface="Poppins"/>
                <a:cs typeface="Poppins"/>
                <a:sym typeface="Poppins"/>
              </a:rPr>
              <a:t>les tre</a:t>
            </a:r>
            <a:r>
              <a:rPr lang="en-US" sz="3500" spc="-98" dirty="0">
                <a:solidFill>
                  <a:srgbClr val="FFFFFF"/>
                </a:solidFill>
                <a:latin typeface="Poppins"/>
                <a:ea typeface="Poppins"/>
                <a:cs typeface="Poppins"/>
                <a:sym typeface="Poppins"/>
              </a:rPr>
              <a:t>nd</a:t>
            </a:r>
            <a:r>
              <a:rPr lang="en-US" sz="3500" u="none" strike="noStrike" spc="-98" dirty="0">
                <a:solidFill>
                  <a:srgbClr val="FFFFFF"/>
                </a:solidFill>
                <a:latin typeface="Poppins"/>
                <a:ea typeface="Poppins"/>
                <a:cs typeface="Poppins"/>
                <a:sym typeface="Poppins"/>
              </a:rPr>
              <a:t>s</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ac</a:t>
            </a:r>
            <a:r>
              <a:rPr lang="en-US" sz="3500" spc="-98" dirty="0">
                <a:solidFill>
                  <a:srgbClr val="FFFFFF"/>
                </a:solidFill>
                <a:latin typeface="Poppins"/>
                <a:ea typeface="Poppins"/>
                <a:cs typeface="Poppins"/>
                <a:sym typeface="Poppins"/>
              </a:rPr>
              <a:t>ro</a:t>
            </a:r>
            <a:r>
              <a:rPr lang="en-US" sz="3500" u="none" strike="noStrike" spc="-98" dirty="0">
                <a:solidFill>
                  <a:srgbClr val="FFFFFF"/>
                </a:solidFill>
                <a:latin typeface="Poppins"/>
                <a:ea typeface="Poppins"/>
                <a:cs typeface="Poppins"/>
                <a:sym typeface="Poppins"/>
              </a:rPr>
              <a:t>ss</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categ</a:t>
            </a:r>
            <a:r>
              <a:rPr lang="en-US" sz="3500" spc="-98" dirty="0">
                <a:solidFill>
                  <a:srgbClr val="FFFFFF"/>
                </a:solidFill>
                <a:latin typeface="Poppins"/>
                <a:ea typeface="Poppins"/>
                <a:cs typeface="Poppins"/>
                <a:sym typeface="Poppins"/>
              </a:rPr>
              <a:t>ories</a:t>
            </a:r>
            <a:r>
              <a:rPr lang="en-US" sz="3500" u="none" strike="noStrike" spc="-98" dirty="0">
                <a:solidFill>
                  <a:srgbClr val="FFFFFF"/>
                </a:solidFill>
                <a:latin typeface="Poppins"/>
                <a:ea typeface="Poppins"/>
                <a:cs typeface="Poppins"/>
                <a:sym typeface="Poppins"/>
              </a:rPr>
              <a:t>,</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s</a:t>
            </a:r>
            <a:r>
              <a:rPr lang="en-US" sz="3500" spc="-98" dirty="0">
                <a:solidFill>
                  <a:srgbClr val="FFFFFF"/>
                </a:solidFill>
                <a:latin typeface="Poppins"/>
                <a:ea typeface="Poppins"/>
                <a:cs typeface="Poppins"/>
                <a:sym typeface="Poppins"/>
              </a:rPr>
              <a:t>u</a:t>
            </a:r>
            <a:r>
              <a:rPr lang="en-US" sz="3500" u="none" strike="noStrike" spc="-98" dirty="0">
                <a:solidFill>
                  <a:srgbClr val="FFFFFF"/>
                </a:solidFill>
                <a:latin typeface="Poppins"/>
                <a:ea typeface="Poppins"/>
                <a:cs typeface="Poppins"/>
                <a:sym typeface="Poppins"/>
              </a:rPr>
              <a:t>b-cat</a:t>
            </a:r>
            <a:r>
              <a:rPr lang="en-US" sz="3500" spc="-98" dirty="0">
                <a:solidFill>
                  <a:srgbClr val="FFFFFF"/>
                </a:solidFill>
                <a:latin typeface="Poppins"/>
                <a:ea typeface="Poppins"/>
                <a:cs typeface="Poppins"/>
                <a:sym typeface="Poppins"/>
              </a:rPr>
              <a:t>e</a:t>
            </a:r>
            <a:r>
              <a:rPr lang="en-US" sz="3500" u="none" strike="noStrike" spc="-98" dirty="0">
                <a:solidFill>
                  <a:srgbClr val="FFFFFF"/>
                </a:solidFill>
                <a:latin typeface="Poppins"/>
                <a:ea typeface="Poppins"/>
                <a:cs typeface="Poppins"/>
                <a:sym typeface="Poppins"/>
              </a:rPr>
              <a:t>g</a:t>
            </a:r>
            <a:r>
              <a:rPr lang="en-US" sz="3500" spc="-98" dirty="0">
                <a:solidFill>
                  <a:srgbClr val="FFFFFF"/>
                </a:solidFill>
                <a:latin typeface="Poppins"/>
                <a:ea typeface="Poppins"/>
                <a:cs typeface="Poppins"/>
                <a:sym typeface="Poppins"/>
              </a:rPr>
              <a:t>or</a:t>
            </a:r>
            <a:r>
              <a:rPr lang="en-US" sz="3500" u="none" strike="noStrike" spc="-98" dirty="0">
                <a:solidFill>
                  <a:srgbClr val="FFFFFF"/>
                </a:solidFill>
                <a:latin typeface="Poppins"/>
                <a:ea typeface="Poppins"/>
                <a:cs typeface="Poppins"/>
                <a:sym typeface="Poppins"/>
              </a:rPr>
              <a:t>i</a:t>
            </a:r>
            <a:r>
              <a:rPr lang="en-US" sz="3500" spc="-98" dirty="0">
                <a:solidFill>
                  <a:srgbClr val="FFFFFF"/>
                </a:solidFill>
                <a:latin typeface="Poppins"/>
                <a:ea typeface="Poppins"/>
                <a:cs typeface="Poppins"/>
                <a:sym typeface="Poppins"/>
              </a:rPr>
              <a:t>e</a:t>
            </a:r>
            <a:r>
              <a:rPr lang="en-US" sz="3500" u="none" strike="noStrike" spc="-98" dirty="0">
                <a:solidFill>
                  <a:srgbClr val="FFFFFF"/>
                </a:solidFill>
                <a:latin typeface="Poppins"/>
                <a:ea typeface="Poppins"/>
                <a:cs typeface="Poppins"/>
                <a:sym typeface="Poppins"/>
              </a:rPr>
              <a:t>s,</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r</a:t>
            </a:r>
            <a:r>
              <a:rPr lang="en-US" sz="3500" spc="-98" dirty="0">
                <a:solidFill>
                  <a:srgbClr val="FFFFFF"/>
                </a:solidFill>
                <a:latin typeface="Poppins"/>
                <a:ea typeface="Poppins"/>
                <a:cs typeface="Poppins"/>
                <a:sym typeface="Poppins"/>
              </a:rPr>
              <a:t>e</a:t>
            </a:r>
            <a:r>
              <a:rPr lang="en-US" sz="3500" u="none" strike="noStrike" spc="-98" dirty="0">
                <a:solidFill>
                  <a:srgbClr val="FFFFFF"/>
                </a:solidFill>
                <a:latin typeface="Poppins"/>
                <a:ea typeface="Poppins"/>
                <a:cs typeface="Poppins"/>
                <a:sym typeface="Poppins"/>
              </a:rPr>
              <a:t>gion</a:t>
            </a:r>
            <a:r>
              <a:rPr lang="en-US" sz="3500" spc="-98" dirty="0">
                <a:solidFill>
                  <a:srgbClr val="FFFFFF"/>
                </a:solidFill>
                <a:latin typeface="Poppins"/>
                <a:ea typeface="Poppins"/>
                <a:cs typeface="Poppins"/>
                <a:sym typeface="Poppins"/>
              </a:rPr>
              <a:t>s</a:t>
            </a:r>
            <a:r>
              <a:rPr lang="en-US" sz="3500" u="none" strike="noStrike" spc="-98" dirty="0">
                <a:solidFill>
                  <a:srgbClr val="FFFFFF"/>
                </a:solidFill>
                <a:latin typeface="Poppins"/>
                <a:ea typeface="Poppins"/>
                <a:cs typeface="Poppins"/>
                <a:sym typeface="Poppins"/>
              </a:rPr>
              <a:t>,</a:t>
            </a:r>
            <a:r>
              <a:rPr lang="en-US" sz="3500" spc="-98" dirty="0">
                <a:solidFill>
                  <a:srgbClr val="FFFFFF"/>
                </a:solidFill>
                <a:latin typeface="Poppins"/>
                <a:ea typeface="Poppins"/>
                <a:cs typeface="Poppins"/>
                <a:sym typeface="Poppins"/>
              </a:rPr>
              <a:t> a</a:t>
            </a:r>
            <a:r>
              <a:rPr lang="en-US" sz="3500" u="none" strike="noStrike" spc="-98" dirty="0">
                <a:solidFill>
                  <a:srgbClr val="FFFFFF"/>
                </a:solidFill>
                <a:latin typeface="Poppins"/>
                <a:ea typeface="Poppins"/>
                <a:cs typeface="Poppins"/>
                <a:sym typeface="Poppins"/>
              </a:rPr>
              <a:t>nd</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t</a:t>
            </a:r>
            <a:r>
              <a:rPr lang="en-US" sz="3500" spc="-98" dirty="0">
                <a:solidFill>
                  <a:srgbClr val="FFFFFF"/>
                </a:solidFill>
                <a:latin typeface="Poppins"/>
                <a:ea typeface="Poppins"/>
                <a:cs typeface="Poppins"/>
                <a:sym typeface="Poppins"/>
              </a:rPr>
              <a:t>ime </a:t>
            </a:r>
            <a:r>
              <a:rPr lang="en-US" sz="3500" u="none" strike="noStrike" spc="-98" dirty="0">
                <a:solidFill>
                  <a:srgbClr val="FFFFFF"/>
                </a:solidFill>
                <a:latin typeface="Poppins"/>
                <a:ea typeface="Poppins"/>
                <a:cs typeface="Poppins"/>
                <a:sym typeface="Poppins"/>
              </a:rPr>
              <a:t>per</a:t>
            </a:r>
            <a:r>
              <a:rPr lang="en-US" sz="3500" spc="-98" dirty="0">
                <a:solidFill>
                  <a:srgbClr val="FFFFFF"/>
                </a:solidFill>
                <a:latin typeface="Poppins"/>
                <a:ea typeface="Poppins"/>
                <a:cs typeface="Poppins"/>
                <a:sym typeface="Poppins"/>
              </a:rPr>
              <a:t>i</a:t>
            </a:r>
            <a:r>
              <a:rPr lang="en-US" sz="3500" u="none" strike="noStrike" spc="-98" dirty="0">
                <a:solidFill>
                  <a:srgbClr val="FFFFFF"/>
                </a:solidFill>
                <a:latin typeface="Poppins"/>
                <a:ea typeface="Poppins"/>
                <a:cs typeface="Poppins"/>
                <a:sym typeface="Poppins"/>
              </a:rPr>
              <a:t>o</a:t>
            </a:r>
            <a:r>
              <a:rPr lang="en-US" sz="3500" spc="-98" dirty="0">
                <a:solidFill>
                  <a:srgbClr val="FFFFFF"/>
                </a:solidFill>
                <a:latin typeface="Poppins"/>
                <a:ea typeface="Poppins"/>
                <a:cs typeface="Poppins"/>
                <a:sym typeface="Poppins"/>
              </a:rPr>
              <a:t>ds</a:t>
            </a:r>
            <a:r>
              <a:rPr lang="en-US" sz="3500" u="none" strike="noStrike" spc="-98" dirty="0">
                <a:solidFill>
                  <a:srgbClr val="FFFFFF"/>
                </a:solidFill>
                <a:latin typeface="Poppins"/>
                <a:ea typeface="Poppins"/>
                <a:cs typeface="Poppins"/>
                <a:sym typeface="Poppins"/>
              </a:rPr>
              <a:t>.</a:t>
            </a:r>
          </a:p>
          <a:p>
            <a:pPr marL="0" lvl="0" indent="0" algn="just">
              <a:lnSpc>
                <a:spcPts val="4655"/>
              </a:lnSpc>
              <a:spcBef>
                <a:spcPct val="0"/>
              </a:spcBef>
            </a:pPr>
            <a:r>
              <a:rPr lang="en-US" sz="3500" u="none" strike="noStrike" spc="-98" dirty="0">
                <a:solidFill>
                  <a:srgbClr val="FFFFFF"/>
                </a:solidFill>
                <a:latin typeface="Poppins"/>
                <a:ea typeface="Poppins"/>
                <a:cs typeface="Poppins"/>
                <a:sym typeface="Poppins"/>
              </a:rPr>
              <a:t>2.</a:t>
            </a:r>
            <a:r>
              <a:rPr lang="en-US" sz="3500" b="1" u="none" strike="noStrike" spc="-98" dirty="0">
                <a:solidFill>
                  <a:srgbClr val="FFFFFF"/>
                </a:solidFill>
                <a:latin typeface="Poppins Bold"/>
                <a:ea typeface="Poppins Bold"/>
                <a:cs typeface="Poppins Bold"/>
                <a:sym typeface="Poppins Bold"/>
              </a:rPr>
              <a:t> Id</a:t>
            </a:r>
            <a:r>
              <a:rPr lang="en-US" sz="3500" b="1" spc="-98" dirty="0">
                <a:solidFill>
                  <a:srgbClr val="FFFFFF"/>
                </a:solidFill>
                <a:latin typeface="Poppins Bold"/>
                <a:ea typeface="Poppins Bold"/>
                <a:cs typeface="Poppins Bold"/>
                <a:sym typeface="Poppins Bold"/>
              </a:rPr>
              <a:t>e</a:t>
            </a:r>
            <a:r>
              <a:rPr lang="en-US" sz="3500" b="1" u="none" strike="noStrike" spc="-98" dirty="0">
                <a:solidFill>
                  <a:srgbClr val="FFFFFF"/>
                </a:solidFill>
                <a:latin typeface="Poppins Bold"/>
                <a:ea typeface="Poppins Bold"/>
                <a:cs typeface="Poppins Bold"/>
                <a:sym typeface="Poppins Bold"/>
              </a:rPr>
              <a:t>n</a:t>
            </a:r>
            <a:r>
              <a:rPr lang="en-US" sz="3500" b="1" spc="-98" dirty="0">
                <a:solidFill>
                  <a:srgbClr val="FFFFFF"/>
                </a:solidFill>
                <a:latin typeface="Poppins Bold"/>
                <a:ea typeface="Poppins Bold"/>
                <a:cs typeface="Poppins Bold"/>
                <a:sym typeface="Poppins Bold"/>
              </a:rPr>
              <a:t>ti</a:t>
            </a:r>
            <a:r>
              <a:rPr lang="en-US" sz="3500" b="1" u="none" strike="noStrike" spc="-98" dirty="0">
                <a:solidFill>
                  <a:srgbClr val="FFFFFF"/>
                </a:solidFill>
                <a:latin typeface="Poppins Bold"/>
                <a:ea typeface="Poppins Bold"/>
                <a:cs typeface="Poppins Bold"/>
                <a:sym typeface="Poppins Bold"/>
              </a:rPr>
              <a:t>f</a:t>
            </a:r>
            <a:r>
              <a:rPr lang="en-US" sz="3500" b="1" spc="-98" dirty="0">
                <a:solidFill>
                  <a:srgbClr val="FFFFFF"/>
                </a:solidFill>
                <a:latin typeface="Poppins Bold"/>
                <a:ea typeface="Poppins Bold"/>
                <a:cs typeface="Poppins Bold"/>
                <a:sym typeface="Poppins Bold"/>
              </a:rPr>
              <a:t>y </a:t>
            </a:r>
            <a:r>
              <a:rPr lang="en-US" sz="3500" b="1" u="none" strike="noStrike" spc="-98" dirty="0">
                <a:solidFill>
                  <a:srgbClr val="FFFFFF"/>
                </a:solidFill>
                <a:latin typeface="Poppins Bold"/>
                <a:ea typeface="Poppins Bold"/>
                <a:cs typeface="Poppins Bold"/>
                <a:sym typeface="Poppins Bold"/>
              </a:rPr>
              <a:t>H</a:t>
            </a:r>
            <a:r>
              <a:rPr lang="en-US" sz="3500" b="1" spc="-98" dirty="0">
                <a:solidFill>
                  <a:srgbClr val="FFFFFF"/>
                </a:solidFill>
                <a:latin typeface="Poppins Bold"/>
                <a:ea typeface="Poppins Bold"/>
                <a:cs typeface="Poppins Bold"/>
                <a:sym typeface="Poppins Bold"/>
              </a:rPr>
              <a:t>i</a:t>
            </a:r>
            <a:r>
              <a:rPr lang="en-US" sz="3500" b="1" u="none" strike="noStrike" spc="-98" dirty="0">
                <a:solidFill>
                  <a:srgbClr val="FFFFFF"/>
                </a:solidFill>
                <a:latin typeface="Poppins Bold"/>
                <a:ea typeface="Poppins Bold"/>
                <a:cs typeface="Poppins Bold"/>
                <a:sym typeface="Poppins Bold"/>
              </a:rPr>
              <a:t>gh-Value Cu</a:t>
            </a:r>
            <a:r>
              <a:rPr lang="en-US" sz="3500" b="1" spc="-98" dirty="0">
                <a:solidFill>
                  <a:srgbClr val="FFFFFF"/>
                </a:solidFill>
                <a:latin typeface="Poppins Bold"/>
                <a:ea typeface="Poppins Bold"/>
                <a:cs typeface="Poppins Bold"/>
                <a:sym typeface="Poppins Bold"/>
              </a:rPr>
              <a:t>sto</a:t>
            </a:r>
            <a:r>
              <a:rPr lang="en-US" sz="3500" b="1" u="none" strike="noStrike" spc="-98" dirty="0">
                <a:solidFill>
                  <a:srgbClr val="FFFFFF"/>
                </a:solidFill>
                <a:latin typeface="Poppins Bold"/>
                <a:ea typeface="Poppins Bold"/>
                <a:cs typeface="Poppins Bold"/>
                <a:sym typeface="Poppins Bold"/>
              </a:rPr>
              <a:t>me</a:t>
            </a:r>
            <a:r>
              <a:rPr lang="en-US" sz="3500" b="1" spc="-98" dirty="0">
                <a:solidFill>
                  <a:srgbClr val="FFFFFF"/>
                </a:solidFill>
                <a:latin typeface="Poppins Bold"/>
                <a:ea typeface="Poppins Bold"/>
                <a:cs typeface="Poppins Bold"/>
                <a:sym typeface="Poppins Bold"/>
              </a:rPr>
              <a:t>r</a:t>
            </a:r>
            <a:r>
              <a:rPr lang="en-US" sz="3500" b="1" u="none" strike="noStrike" spc="-98" dirty="0">
                <a:solidFill>
                  <a:srgbClr val="FFFFFF"/>
                </a:solidFill>
                <a:latin typeface="Poppins Bold"/>
                <a:ea typeface="Poppins Bold"/>
                <a:cs typeface="Poppins Bold"/>
                <a:sym typeface="Poppins Bold"/>
              </a:rPr>
              <a:t>s</a:t>
            </a:r>
            <a:r>
              <a:rPr lang="en-US" sz="3500" b="1" spc="-98" dirty="0">
                <a:solidFill>
                  <a:srgbClr val="FFFFFF"/>
                </a:solidFill>
                <a:latin typeface="Poppins Bold"/>
                <a:ea typeface="Poppins Bold"/>
                <a:cs typeface="Poppins Bold"/>
                <a:sym typeface="Poppins Bold"/>
              </a:rPr>
              <a:t> a</a:t>
            </a:r>
            <a:r>
              <a:rPr lang="en-US" sz="3500" b="1" u="none" strike="noStrike" spc="-98" dirty="0">
                <a:solidFill>
                  <a:srgbClr val="FFFFFF"/>
                </a:solidFill>
                <a:latin typeface="Poppins Bold"/>
                <a:ea typeface="Poppins Bold"/>
                <a:cs typeface="Poppins Bold"/>
                <a:sym typeface="Poppins Bold"/>
              </a:rPr>
              <a:t>nd</a:t>
            </a:r>
            <a:r>
              <a:rPr lang="en-US" sz="3500" b="1" spc="-98" dirty="0">
                <a:solidFill>
                  <a:srgbClr val="FFFFFF"/>
                </a:solidFill>
                <a:latin typeface="Poppins Bold"/>
                <a:ea typeface="Poppins Bold"/>
                <a:cs typeface="Poppins Bold"/>
                <a:sym typeface="Poppins Bold"/>
              </a:rPr>
              <a:t> </a:t>
            </a:r>
            <a:r>
              <a:rPr lang="en-US" sz="3500" b="1" u="none" strike="noStrike" spc="-98" dirty="0">
                <a:solidFill>
                  <a:srgbClr val="FFFFFF"/>
                </a:solidFill>
                <a:latin typeface="Poppins Bold"/>
                <a:ea typeface="Poppins Bold"/>
                <a:cs typeface="Poppins Bold"/>
                <a:sym typeface="Poppins Bold"/>
              </a:rPr>
              <a:t>Pro</a:t>
            </a:r>
            <a:r>
              <a:rPr lang="en-US" sz="3500" b="1" spc="-98" dirty="0">
                <a:solidFill>
                  <a:srgbClr val="FFFFFF"/>
                </a:solidFill>
                <a:latin typeface="Poppins Bold"/>
                <a:ea typeface="Poppins Bold"/>
                <a:cs typeface="Poppins Bold"/>
                <a:sym typeface="Poppins Bold"/>
              </a:rPr>
              <a:t>d</a:t>
            </a:r>
            <a:r>
              <a:rPr lang="en-US" sz="3500" b="1" u="none" strike="noStrike" spc="-98" dirty="0">
                <a:solidFill>
                  <a:srgbClr val="FFFFFF"/>
                </a:solidFill>
                <a:latin typeface="Poppins Bold"/>
                <a:ea typeface="Poppins Bold"/>
                <a:cs typeface="Poppins Bold"/>
                <a:sym typeface="Poppins Bold"/>
              </a:rPr>
              <a:t>uc</a:t>
            </a:r>
            <a:r>
              <a:rPr lang="en-US" sz="3500" b="1" spc="-98" dirty="0">
                <a:solidFill>
                  <a:srgbClr val="FFFFFF"/>
                </a:solidFill>
                <a:latin typeface="Poppins Bold"/>
                <a:ea typeface="Poppins Bold"/>
                <a:cs typeface="Poppins Bold"/>
                <a:sym typeface="Poppins Bold"/>
              </a:rPr>
              <a:t>t</a:t>
            </a:r>
            <a:r>
              <a:rPr lang="en-US" sz="3500" b="1" u="none" strike="noStrike" spc="-98" dirty="0">
                <a:solidFill>
                  <a:srgbClr val="FFFFFF"/>
                </a:solidFill>
                <a:latin typeface="Poppins Bold"/>
                <a:ea typeface="Poppins Bold"/>
                <a:cs typeface="Poppins Bold"/>
                <a:sym typeface="Poppins Bold"/>
              </a:rPr>
              <a:t>s</a:t>
            </a:r>
            <a:r>
              <a:rPr lang="en-US" sz="3500" u="none" strike="noStrike" spc="-98" dirty="0">
                <a:solidFill>
                  <a:srgbClr val="FFFFFF"/>
                </a:solidFill>
                <a:latin typeface="Poppins"/>
                <a:ea typeface="Poppins"/>
                <a:cs typeface="Poppins"/>
                <a:sym typeface="Poppins"/>
              </a:rPr>
              <a:t>:</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De</a:t>
            </a:r>
            <a:r>
              <a:rPr lang="en-US" sz="3500" spc="-98" dirty="0">
                <a:solidFill>
                  <a:srgbClr val="FFFFFF"/>
                </a:solidFill>
                <a:latin typeface="Poppins"/>
                <a:ea typeface="Poppins"/>
                <a:cs typeface="Poppins"/>
                <a:sym typeface="Poppins"/>
              </a:rPr>
              <a:t>t</a:t>
            </a:r>
            <a:r>
              <a:rPr lang="en-US" sz="3500" u="none" strike="noStrike" spc="-98" dirty="0">
                <a:solidFill>
                  <a:srgbClr val="FFFFFF"/>
                </a:solidFill>
                <a:latin typeface="Poppins"/>
                <a:ea typeface="Poppins"/>
                <a:cs typeface="Poppins"/>
                <a:sym typeface="Poppins"/>
              </a:rPr>
              <a:t>e</a:t>
            </a:r>
            <a:r>
              <a:rPr lang="en-US" sz="3500" spc="-98" dirty="0">
                <a:solidFill>
                  <a:srgbClr val="FFFFFF"/>
                </a:solidFill>
                <a:latin typeface="Poppins"/>
                <a:ea typeface="Poppins"/>
                <a:cs typeface="Poppins"/>
                <a:sym typeface="Poppins"/>
              </a:rPr>
              <a:t>r</a:t>
            </a:r>
            <a:r>
              <a:rPr lang="en-US" sz="3500" u="none" strike="noStrike" spc="-98" dirty="0">
                <a:solidFill>
                  <a:srgbClr val="FFFFFF"/>
                </a:solidFill>
                <a:latin typeface="Poppins"/>
                <a:ea typeface="Poppins"/>
                <a:cs typeface="Poppins"/>
                <a:sym typeface="Poppins"/>
              </a:rPr>
              <a:t>m</a:t>
            </a:r>
            <a:r>
              <a:rPr lang="en-US" sz="3500" spc="-98" dirty="0">
                <a:solidFill>
                  <a:srgbClr val="FFFFFF"/>
                </a:solidFill>
                <a:latin typeface="Poppins"/>
                <a:ea typeface="Poppins"/>
                <a:cs typeface="Poppins"/>
                <a:sym typeface="Poppins"/>
              </a:rPr>
              <a:t>in</a:t>
            </a:r>
            <a:r>
              <a:rPr lang="en-US" sz="3500" u="none" strike="noStrike" spc="-98" dirty="0">
                <a:solidFill>
                  <a:srgbClr val="FFFFFF"/>
                </a:solidFill>
                <a:latin typeface="Poppins"/>
                <a:ea typeface="Poppins"/>
                <a:cs typeface="Poppins"/>
                <a:sym typeface="Poppins"/>
              </a:rPr>
              <a:t>e</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th</a:t>
            </a:r>
            <a:r>
              <a:rPr lang="en-US" sz="3500" spc="-98" dirty="0">
                <a:solidFill>
                  <a:srgbClr val="FFFFFF"/>
                </a:solidFill>
                <a:latin typeface="Poppins"/>
                <a:ea typeface="Poppins"/>
                <a:cs typeface="Poppins"/>
                <a:sym typeface="Poppins"/>
              </a:rPr>
              <a:t>e m</a:t>
            </a:r>
            <a:r>
              <a:rPr lang="en-US" sz="3500" u="none" strike="noStrike" spc="-98" dirty="0">
                <a:solidFill>
                  <a:srgbClr val="FFFFFF"/>
                </a:solidFill>
                <a:latin typeface="Poppins"/>
                <a:ea typeface="Poppins"/>
                <a:cs typeface="Poppins"/>
                <a:sym typeface="Poppins"/>
              </a:rPr>
              <a:t>ost</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profita</a:t>
            </a:r>
            <a:r>
              <a:rPr lang="en-US" sz="3500" spc="-98" dirty="0">
                <a:solidFill>
                  <a:srgbClr val="FFFFFF"/>
                </a:solidFill>
                <a:latin typeface="Poppins"/>
                <a:ea typeface="Poppins"/>
                <a:cs typeface="Poppins"/>
                <a:sym typeface="Poppins"/>
              </a:rPr>
              <a:t>b</a:t>
            </a:r>
            <a:r>
              <a:rPr lang="en-US" sz="3500" u="none" strike="noStrike" spc="-98" dirty="0">
                <a:solidFill>
                  <a:srgbClr val="FFFFFF"/>
                </a:solidFill>
                <a:latin typeface="Poppins"/>
                <a:ea typeface="Poppins"/>
                <a:cs typeface="Poppins"/>
                <a:sym typeface="Poppins"/>
              </a:rPr>
              <a:t>le</a:t>
            </a:r>
            <a:r>
              <a:rPr lang="en-US" sz="3500" spc="-98" dirty="0">
                <a:solidFill>
                  <a:srgbClr val="FFFFFF"/>
                </a:solidFill>
                <a:latin typeface="Poppins"/>
                <a:ea typeface="Poppins"/>
                <a:cs typeface="Poppins"/>
                <a:sym typeface="Poppins"/>
              </a:rPr>
              <a:t> customer s</a:t>
            </a:r>
            <a:r>
              <a:rPr lang="en-US" sz="3500" u="none" strike="noStrike" spc="-98" dirty="0">
                <a:solidFill>
                  <a:srgbClr val="FFFFFF"/>
                </a:solidFill>
                <a:latin typeface="Poppins"/>
                <a:ea typeface="Poppins"/>
                <a:cs typeface="Poppins"/>
                <a:sym typeface="Poppins"/>
              </a:rPr>
              <a:t>egment</a:t>
            </a:r>
            <a:r>
              <a:rPr lang="en-US" sz="3500" spc="-98" dirty="0">
                <a:solidFill>
                  <a:srgbClr val="FFFFFF"/>
                </a:solidFill>
                <a:latin typeface="Poppins"/>
                <a:ea typeface="Poppins"/>
                <a:cs typeface="Poppins"/>
                <a:sym typeface="Poppins"/>
              </a:rPr>
              <a:t>s a</a:t>
            </a:r>
            <a:r>
              <a:rPr lang="en-US" sz="3500" u="none" strike="noStrike" spc="-98" dirty="0">
                <a:solidFill>
                  <a:srgbClr val="FFFFFF"/>
                </a:solidFill>
                <a:latin typeface="Poppins"/>
                <a:ea typeface="Poppins"/>
                <a:cs typeface="Poppins"/>
                <a:sym typeface="Poppins"/>
              </a:rPr>
              <a:t>nd be</a:t>
            </a:r>
            <a:r>
              <a:rPr lang="en-US" sz="3500" spc="-98" dirty="0">
                <a:solidFill>
                  <a:srgbClr val="FFFFFF"/>
                </a:solidFill>
                <a:latin typeface="Poppins"/>
                <a:ea typeface="Poppins"/>
                <a:cs typeface="Poppins"/>
                <a:sym typeface="Poppins"/>
              </a:rPr>
              <a:t>s</a:t>
            </a:r>
            <a:r>
              <a:rPr lang="en-US" sz="3500" u="none" strike="noStrike" spc="-98" dirty="0">
                <a:solidFill>
                  <a:srgbClr val="FFFFFF"/>
                </a:solidFill>
                <a:latin typeface="Poppins"/>
                <a:ea typeface="Poppins"/>
                <a:cs typeface="Poppins"/>
                <a:sym typeface="Poppins"/>
              </a:rPr>
              <a:t>t-selling</a:t>
            </a:r>
            <a:r>
              <a:rPr lang="en-US" sz="3500" spc="-98" dirty="0">
                <a:solidFill>
                  <a:srgbClr val="FFFFFF"/>
                </a:solidFill>
                <a:latin typeface="Poppins"/>
                <a:ea typeface="Poppins"/>
                <a:cs typeface="Poppins"/>
                <a:sym typeface="Poppins"/>
              </a:rPr>
              <a:t> product categories</a:t>
            </a:r>
            <a:r>
              <a:rPr lang="en-US" sz="3500" u="none" strike="noStrike" spc="-98" dirty="0">
                <a:solidFill>
                  <a:srgbClr val="FFFFFF"/>
                </a:solidFill>
                <a:latin typeface="Poppins"/>
                <a:ea typeface="Poppins"/>
                <a:cs typeface="Poppins"/>
                <a:sym typeface="Poppins"/>
              </a:rPr>
              <a:t>.</a:t>
            </a:r>
          </a:p>
          <a:p>
            <a:pPr marL="0" lvl="0" indent="0" algn="just">
              <a:lnSpc>
                <a:spcPts val="4655"/>
              </a:lnSpc>
              <a:spcBef>
                <a:spcPct val="0"/>
              </a:spcBef>
            </a:pPr>
            <a:r>
              <a:rPr lang="en-US" sz="3500" u="none" strike="noStrike" spc="-98" dirty="0">
                <a:solidFill>
                  <a:srgbClr val="FFFFFF"/>
                </a:solidFill>
                <a:latin typeface="Poppins"/>
                <a:ea typeface="Poppins"/>
                <a:cs typeface="Poppins"/>
                <a:sym typeface="Poppins"/>
              </a:rPr>
              <a:t>3. </a:t>
            </a:r>
            <a:r>
              <a:rPr lang="en-US" sz="3500" b="1" u="none" strike="noStrike" spc="-98" dirty="0">
                <a:solidFill>
                  <a:srgbClr val="FFFFFF"/>
                </a:solidFill>
                <a:latin typeface="Poppins Bold"/>
                <a:ea typeface="Poppins Bold"/>
                <a:cs typeface="Poppins Bold"/>
                <a:sym typeface="Poppins Bold"/>
              </a:rPr>
              <a:t>Assess Shipping</a:t>
            </a:r>
            <a:r>
              <a:rPr lang="en-US" sz="3500" b="1" spc="-98" dirty="0">
                <a:solidFill>
                  <a:srgbClr val="FFFFFF"/>
                </a:solidFill>
                <a:latin typeface="Poppins Bold"/>
                <a:ea typeface="Poppins Bold"/>
                <a:cs typeface="Poppins Bold"/>
                <a:sym typeface="Poppins Bold"/>
              </a:rPr>
              <a:t> and </a:t>
            </a:r>
            <a:r>
              <a:rPr lang="en-US" sz="3500" b="1" u="none" strike="noStrike" spc="-98" dirty="0">
                <a:solidFill>
                  <a:srgbClr val="FFFFFF"/>
                </a:solidFill>
                <a:latin typeface="Poppins Bold"/>
                <a:ea typeface="Poppins Bold"/>
                <a:cs typeface="Poppins Bold"/>
                <a:sym typeface="Poppins Bold"/>
              </a:rPr>
              <a:t>Ope</a:t>
            </a:r>
            <a:r>
              <a:rPr lang="en-US" sz="3500" b="1" spc="-98" dirty="0">
                <a:solidFill>
                  <a:srgbClr val="FFFFFF"/>
                </a:solidFill>
                <a:latin typeface="Poppins Bold"/>
                <a:ea typeface="Poppins Bold"/>
                <a:cs typeface="Poppins Bold"/>
                <a:sym typeface="Poppins Bold"/>
              </a:rPr>
              <a:t>r</a:t>
            </a:r>
            <a:r>
              <a:rPr lang="en-US" sz="3500" b="1" u="none" strike="noStrike" spc="-98" dirty="0">
                <a:solidFill>
                  <a:srgbClr val="FFFFFF"/>
                </a:solidFill>
                <a:latin typeface="Poppins Bold"/>
                <a:ea typeface="Poppins Bold"/>
                <a:cs typeface="Poppins Bold"/>
                <a:sym typeface="Poppins Bold"/>
              </a:rPr>
              <a:t>at</a:t>
            </a:r>
            <a:r>
              <a:rPr lang="en-US" sz="3500" b="1" spc="-98" dirty="0">
                <a:solidFill>
                  <a:srgbClr val="FFFFFF"/>
                </a:solidFill>
                <a:latin typeface="Poppins Bold"/>
                <a:ea typeface="Poppins Bold"/>
                <a:cs typeface="Poppins Bold"/>
                <a:sym typeface="Poppins Bold"/>
              </a:rPr>
              <a:t>ion</a:t>
            </a:r>
            <a:r>
              <a:rPr lang="en-US" sz="3500" b="1" u="none" strike="noStrike" spc="-98" dirty="0">
                <a:solidFill>
                  <a:srgbClr val="FFFFFF"/>
                </a:solidFill>
                <a:latin typeface="Poppins Bold"/>
                <a:ea typeface="Poppins Bold"/>
                <a:cs typeface="Poppins Bold"/>
                <a:sym typeface="Poppins Bold"/>
              </a:rPr>
              <a:t>al</a:t>
            </a:r>
            <a:r>
              <a:rPr lang="en-US" sz="3500" b="1" spc="-98" dirty="0">
                <a:solidFill>
                  <a:srgbClr val="FFFFFF"/>
                </a:solidFill>
                <a:latin typeface="Poppins Bold"/>
                <a:ea typeface="Poppins Bold"/>
                <a:cs typeface="Poppins Bold"/>
                <a:sym typeface="Poppins Bold"/>
              </a:rPr>
              <a:t> E</a:t>
            </a:r>
            <a:r>
              <a:rPr lang="en-US" sz="3500" b="1" u="none" strike="noStrike" spc="-98" dirty="0">
                <a:solidFill>
                  <a:srgbClr val="FFFFFF"/>
                </a:solidFill>
                <a:latin typeface="Poppins Bold"/>
                <a:ea typeface="Poppins Bold"/>
                <a:cs typeface="Poppins Bold"/>
                <a:sym typeface="Poppins Bold"/>
              </a:rPr>
              <a:t>ffi</a:t>
            </a:r>
            <a:r>
              <a:rPr lang="en-US" sz="3500" b="1" spc="-98" dirty="0">
                <a:solidFill>
                  <a:srgbClr val="FFFFFF"/>
                </a:solidFill>
                <a:latin typeface="Poppins Bold"/>
                <a:ea typeface="Poppins Bold"/>
                <a:cs typeface="Poppins Bold"/>
                <a:sym typeface="Poppins Bold"/>
              </a:rPr>
              <a:t>c</a:t>
            </a:r>
            <a:r>
              <a:rPr lang="en-US" sz="3500" b="1" u="none" strike="noStrike" spc="-98" dirty="0">
                <a:solidFill>
                  <a:srgbClr val="FFFFFF"/>
                </a:solidFill>
                <a:latin typeface="Poppins Bold"/>
                <a:ea typeface="Poppins Bold"/>
                <a:cs typeface="Poppins Bold"/>
                <a:sym typeface="Poppins Bold"/>
              </a:rPr>
              <a:t>i</a:t>
            </a:r>
            <a:r>
              <a:rPr lang="en-US" sz="3500" b="1" spc="-98" dirty="0">
                <a:solidFill>
                  <a:srgbClr val="FFFFFF"/>
                </a:solidFill>
                <a:latin typeface="Poppins Bold"/>
                <a:ea typeface="Poppins Bold"/>
                <a:cs typeface="Poppins Bold"/>
                <a:sym typeface="Poppins Bold"/>
              </a:rPr>
              <a:t>en</a:t>
            </a:r>
            <a:r>
              <a:rPr lang="en-US" sz="3500" b="1" u="none" strike="noStrike" spc="-98" dirty="0">
                <a:solidFill>
                  <a:srgbClr val="FFFFFF"/>
                </a:solidFill>
                <a:latin typeface="Poppins Bold"/>
                <a:ea typeface="Poppins Bold"/>
                <a:cs typeface="Poppins Bold"/>
                <a:sym typeface="Poppins Bold"/>
              </a:rPr>
              <a:t>c</a:t>
            </a:r>
            <a:r>
              <a:rPr lang="en-US" sz="3500" b="1" spc="-98" dirty="0">
                <a:solidFill>
                  <a:srgbClr val="FFFFFF"/>
                </a:solidFill>
                <a:latin typeface="Poppins Bold"/>
                <a:ea typeface="Poppins Bold"/>
                <a:cs typeface="Poppins Bold"/>
                <a:sym typeface="Poppins Bold"/>
              </a:rPr>
              <a:t>y</a:t>
            </a:r>
            <a:r>
              <a:rPr lang="en-US" sz="3500" u="none" strike="noStrike" spc="-98" dirty="0">
                <a:solidFill>
                  <a:srgbClr val="FFFFFF"/>
                </a:solidFill>
                <a:latin typeface="Poppins"/>
                <a:ea typeface="Poppins"/>
                <a:cs typeface="Poppins"/>
                <a:sym typeface="Poppins"/>
              </a:rPr>
              <a:t>:</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Explo</a:t>
            </a:r>
            <a:r>
              <a:rPr lang="en-US" sz="3500" spc="-98" dirty="0">
                <a:solidFill>
                  <a:srgbClr val="FFFFFF"/>
                </a:solidFill>
                <a:latin typeface="Poppins"/>
                <a:ea typeface="Poppins"/>
                <a:cs typeface="Poppins"/>
                <a:sym typeface="Poppins"/>
              </a:rPr>
              <a:t>re t</a:t>
            </a:r>
            <a:r>
              <a:rPr lang="en-US" sz="3500" u="none" strike="noStrike" spc="-98" dirty="0">
                <a:solidFill>
                  <a:srgbClr val="FFFFFF"/>
                </a:solidFill>
                <a:latin typeface="Poppins"/>
                <a:ea typeface="Poppins"/>
                <a:cs typeface="Poppins"/>
                <a:sym typeface="Poppins"/>
              </a:rPr>
              <a:t>he</a:t>
            </a:r>
            <a:r>
              <a:rPr lang="en-US" sz="3500" spc="-98" dirty="0">
                <a:solidFill>
                  <a:srgbClr val="FFFFFF"/>
                </a:solidFill>
                <a:latin typeface="Poppins"/>
                <a:ea typeface="Poppins"/>
                <a:cs typeface="Poppins"/>
                <a:sym typeface="Poppins"/>
              </a:rPr>
              <a:t> im</a:t>
            </a:r>
            <a:r>
              <a:rPr lang="en-US" sz="3500" u="none" strike="noStrike" spc="-98" dirty="0">
                <a:solidFill>
                  <a:srgbClr val="FFFFFF"/>
                </a:solidFill>
                <a:latin typeface="Poppins"/>
                <a:ea typeface="Poppins"/>
                <a:cs typeface="Poppins"/>
                <a:sym typeface="Poppins"/>
              </a:rPr>
              <a:t>p</a:t>
            </a:r>
            <a:r>
              <a:rPr lang="en-US" sz="3500" spc="-98" dirty="0">
                <a:solidFill>
                  <a:srgbClr val="FFFFFF"/>
                </a:solidFill>
                <a:latin typeface="Poppins"/>
                <a:ea typeface="Poppins"/>
                <a:cs typeface="Poppins"/>
                <a:sym typeface="Poppins"/>
              </a:rPr>
              <a:t>a</a:t>
            </a:r>
            <a:r>
              <a:rPr lang="en-US" sz="3500" u="none" strike="noStrike" spc="-98" dirty="0">
                <a:solidFill>
                  <a:srgbClr val="FFFFFF"/>
                </a:solidFill>
                <a:latin typeface="Poppins"/>
                <a:ea typeface="Poppins"/>
                <a:cs typeface="Poppins"/>
                <a:sym typeface="Poppins"/>
              </a:rPr>
              <a:t>c</a:t>
            </a:r>
            <a:r>
              <a:rPr lang="en-US" sz="3500" spc="-98" dirty="0">
                <a:solidFill>
                  <a:srgbClr val="FFFFFF"/>
                </a:solidFill>
                <a:latin typeface="Poppins"/>
                <a:ea typeface="Poppins"/>
                <a:cs typeface="Poppins"/>
                <a:sym typeface="Poppins"/>
              </a:rPr>
              <a:t>t</a:t>
            </a:r>
            <a:r>
              <a:rPr lang="en-US" sz="3500" u="none" strike="noStrike" spc="-98" dirty="0">
                <a:solidFill>
                  <a:srgbClr val="FFFFFF"/>
                </a:solidFill>
                <a:latin typeface="Poppins"/>
                <a:ea typeface="Poppins"/>
                <a:cs typeface="Poppins"/>
                <a:sym typeface="Poppins"/>
              </a:rPr>
              <a:t> </a:t>
            </a:r>
            <a:r>
              <a:rPr lang="en-US" sz="3500" spc="-98" dirty="0">
                <a:solidFill>
                  <a:srgbClr val="FFFFFF"/>
                </a:solidFill>
                <a:latin typeface="Poppins"/>
                <a:ea typeface="Poppins"/>
                <a:cs typeface="Poppins"/>
                <a:sym typeface="Poppins"/>
              </a:rPr>
              <a:t>o</a:t>
            </a:r>
            <a:r>
              <a:rPr lang="en-US" sz="3500" u="none" strike="noStrike" spc="-98" dirty="0">
                <a:solidFill>
                  <a:srgbClr val="FFFFFF"/>
                </a:solidFill>
                <a:latin typeface="Poppins"/>
                <a:ea typeface="Poppins"/>
                <a:cs typeface="Poppins"/>
                <a:sym typeface="Poppins"/>
              </a:rPr>
              <a:t>f</a:t>
            </a:r>
            <a:r>
              <a:rPr lang="en-US" sz="3500" spc="-98" dirty="0">
                <a:solidFill>
                  <a:srgbClr val="FFFFFF"/>
                </a:solidFill>
                <a:latin typeface="Poppins"/>
                <a:ea typeface="Poppins"/>
                <a:cs typeface="Poppins"/>
                <a:sym typeface="Poppins"/>
              </a:rPr>
              <a:t> di</a:t>
            </a:r>
            <a:r>
              <a:rPr lang="en-US" sz="3500" u="none" strike="noStrike" spc="-98" dirty="0">
                <a:solidFill>
                  <a:srgbClr val="FFFFFF"/>
                </a:solidFill>
                <a:latin typeface="Poppins"/>
                <a:ea typeface="Poppins"/>
                <a:cs typeface="Poppins"/>
                <a:sym typeface="Poppins"/>
              </a:rPr>
              <a:t>ff</a:t>
            </a:r>
            <a:r>
              <a:rPr lang="en-US" sz="3500" spc="-98" dirty="0">
                <a:solidFill>
                  <a:srgbClr val="FFFFFF"/>
                </a:solidFill>
                <a:latin typeface="Poppins"/>
                <a:ea typeface="Poppins"/>
                <a:cs typeface="Poppins"/>
                <a:sym typeface="Poppins"/>
              </a:rPr>
              <a:t>eren</a:t>
            </a:r>
            <a:r>
              <a:rPr lang="en-US" sz="3500" u="none" strike="noStrike" spc="-98" dirty="0">
                <a:solidFill>
                  <a:srgbClr val="FFFFFF"/>
                </a:solidFill>
                <a:latin typeface="Poppins"/>
                <a:ea typeface="Poppins"/>
                <a:cs typeface="Poppins"/>
                <a:sym typeface="Poppins"/>
              </a:rPr>
              <a:t>t</a:t>
            </a:r>
            <a:r>
              <a:rPr lang="en-US" sz="3500" spc="-98" dirty="0">
                <a:solidFill>
                  <a:srgbClr val="FFFFFF"/>
                </a:solidFill>
                <a:latin typeface="Poppins"/>
                <a:ea typeface="Poppins"/>
                <a:cs typeface="Poppins"/>
                <a:sym typeface="Poppins"/>
              </a:rPr>
              <a:t> shipping m</a:t>
            </a:r>
            <a:r>
              <a:rPr lang="en-US" sz="3500" u="none" strike="noStrike" spc="-98" dirty="0">
                <a:solidFill>
                  <a:srgbClr val="FFFFFF"/>
                </a:solidFill>
                <a:latin typeface="Poppins"/>
                <a:ea typeface="Poppins"/>
                <a:cs typeface="Poppins"/>
                <a:sym typeface="Poppins"/>
              </a:rPr>
              <a:t>od</a:t>
            </a:r>
            <a:r>
              <a:rPr lang="en-US" sz="3500" spc="-98" dirty="0">
                <a:solidFill>
                  <a:srgbClr val="FFFFFF"/>
                </a:solidFill>
                <a:latin typeface="Poppins"/>
                <a:ea typeface="Poppins"/>
                <a:cs typeface="Poppins"/>
                <a:sym typeface="Poppins"/>
              </a:rPr>
              <a:t>e</a:t>
            </a:r>
            <a:r>
              <a:rPr lang="en-US" sz="3500" u="none" strike="noStrike" spc="-98" dirty="0">
                <a:solidFill>
                  <a:srgbClr val="FFFFFF"/>
                </a:solidFill>
                <a:latin typeface="Poppins"/>
                <a:ea typeface="Poppins"/>
                <a:cs typeface="Poppins"/>
                <a:sym typeface="Poppins"/>
              </a:rPr>
              <a:t>s </a:t>
            </a:r>
            <a:r>
              <a:rPr lang="en-US" sz="3500" spc="-98" dirty="0">
                <a:solidFill>
                  <a:srgbClr val="FFFFFF"/>
                </a:solidFill>
                <a:latin typeface="Poppins"/>
                <a:ea typeface="Poppins"/>
                <a:cs typeface="Poppins"/>
                <a:sym typeface="Poppins"/>
              </a:rPr>
              <a:t>o</a:t>
            </a:r>
            <a:r>
              <a:rPr lang="en-US" sz="3500" u="none" strike="noStrike" spc="-98" dirty="0">
                <a:solidFill>
                  <a:srgbClr val="FFFFFF"/>
                </a:solidFill>
                <a:latin typeface="Poppins"/>
                <a:ea typeface="Poppins"/>
                <a:cs typeface="Poppins"/>
                <a:sym typeface="Poppins"/>
              </a:rPr>
              <a:t>n </a:t>
            </a:r>
            <a:r>
              <a:rPr lang="en-US" sz="3500" spc="-98" dirty="0">
                <a:solidFill>
                  <a:srgbClr val="FFFFFF"/>
                </a:solidFill>
                <a:latin typeface="Poppins"/>
                <a:ea typeface="Poppins"/>
                <a:cs typeface="Poppins"/>
                <a:sym typeface="Poppins"/>
              </a:rPr>
              <a:t>d</a:t>
            </a:r>
            <a:r>
              <a:rPr lang="en-US" sz="3500" u="none" strike="noStrike" spc="-98" dirty="0">
                <a:solidFill>
                  <a:srgbClr val="FFFFFF"/>
                </a:solidFill>
                <a:latin typeface="Poppins"/>
                <a:ea typeface="Poppins"/>
                <a:cs typeface="Poppins"/>
                <a:sym typeface="Poppins"/>
              </a:rPr>
              <a:t>elivery timeline</a:t>
            </a:r>
            <a:r>
              <a:rPr lang="en-US" sz="3500" spc="-98" dirty="0">
                <a:solidFill>
                  <a:srgbClr val="FFFFFF"/>
                </a:solidFill>
                <a:latin typeface="Poppins"/>
                <a:ea typeface="Poppins"/>
                <a:cs typeface="Poppins"/>
                <a:sym typeface="Poppins"/>
              </a:rPr>
              <a:t>s and sales </a:t>
            </a:r>
            <a:r>
              <a:rPr lang="en-US" sz="3500" u="none" strike="noStrike" spc="-98" dirty="0">
                <a:solidFill>
                  <a:srgbClr val="FFFFFF"/>
                </a:solidFill>
                <a:latin typeface="Poppins"/>
                <a:ea typeface="Poppins"/>
                <a:cs typeface="Poppins"/>
                <a:sym typeface="Poppins"/>
              </a:rPr>
              <a:t>o</a:t>
            </a:r>
            <a:r>
              <a:rPr lang="en-US" sz="3500" spc="-98" dirty="0">
                <a:solidFill>
                  <a:srgbClr val="FFFFFF"/>
                </a:solidFill>
                <a:latin typeface="Poppins"/>
                <a:ea typeface="Poppins"/>
                <a:cs typeface="Poppins"/>
                <a:sym typeface="Poppins"/>
              </a:rPr>
              <a:t>u</a:t>
            </a:r>
            <a:r>
              <a:rPr lang="en-US" sz="3500" u="none" strike="noStrike" spc="-98" dirty="0">
                <a:solidFill>
                  <a:srgbClr val="FFFFFF"/>
                </a:solidFill>
                <a:latin typeface="Poppins"/>
                <a:ea typeface="Poppins"/>
                <a:cs typeface="Poppins"/>
                <a:sym typeface="Poppins"/>
              </a:rPr>
              <a:t>tcom</a:t>
            </a:r>
            <a:r>
              <a:rPr lang="en-US" sz="3500" spc="-98" dirty="0">
                <a:solidFill>
                  <a:srgbClr val="FFFFFF"/>
                </a:solidFill>
                <a:latin typeface="Poppins"/>
                <a:ea typeface="Poppins"/>
                <a:cs typeface="Poppins"/>
                <a:sym typeface="Poppins"/>
              </a:rPr>
              <a:t>es.</a:t>
            </a:r>
          </a:p>
          <a:p>
            <a:pPr marL="0" lvl="0" indent="0" algn="just">
              <a:lnSpc>
                <a:spcPts val="4655"/>
              </a:lnSpc>
              <a:spcBef>
                <a:spcPct val="0"/>
              </a:spcBef>
            </a:pPr>
            <a:r>
              <a:rPr lang="en-US" sz="3500" u="none" strike="noStrike" spc="-98" dirty="0">
                <a:solidFill>
                  <a:srgbClr val="FFFFFF"/>
                </a:solidFill>
                <a:latin typeface="Poppins"/>
                <a:ea typeface="Poppins"/>
                <a:cs typeface="Poppins"/>
                <a:sym typeface="Poppins"/>
              </a:rPr>
              <a:t>4.</a:t>
            </a:r>
            <a:r>
              <a:rPr lang="en-US" sz="3500" spc="-98" dirty="0">
                <a:solidFill>
                  <a:srgbClr val="FFFFFF"/>
                </a:solidFill>
                <a:latin typeface="Poppins"/>
                <a:ea typeface="Poppins"/>
                <a:cs typeface="Poppins"/>
                <a:sym typeface="Poppins"/>
              </a:rPr>
              <a:t> </a:t>
            </a:r>
            <a:r>
              <a:rPr lang="en-US" sz="3500" b="1" u="none" strike="noStrike" spc="-98" dirty="0">
                <a:solidFill>
                  <a:srgbClr val="FFFFFF"/>
                </a:solidFill>
                <a:latin typeface="Poppins Bold"/>
                <a:ea typeface="Poppins Bold"/>
                <a:cs typeface="Poppins Bold"/>
                <a:sym typeface="Poppins Bold"/>
              </a:rPr>
              <a:t>Uncover</a:t>
            </a:r>
            <a:r>
              <a:rPr lang="en-US" sz="3500" b="1" spc="-98" dirty="0">
                <a:solidFill>
                  <a:srgbClr val="FFFFFF"/>
                </a:solidFill>
                <a:latin typeface="Poppins Bold"/>
                <a:ea typeface="Poppins Bold"/>
                <a:cs typeface="Poppins Bold"/>
                <a:sym typeface="Poppins Bold"/>
              </a:rPr>
              <a:t> </a:t>
            </a:r>
            <a:r>
              <a:rPr lang="en-US" sz="3500" b="1" u="none" strike="noStrike" spc="-98" dirty="0">
                <a:solidFill>
                  <a:srgbClr val="FFFFFF"/>
                </a:solidFill>
                <a:latin typeface="Poppins Bold"/>
                <a:ea typeface="Poppins Bold"/>
                <a:cs typeface="Poppins Bold"/>
                <a:sym typeface="Poppins Bold"/>
              </a:rPr>
              <a:t>Region</a:t>
            </a:r>
            <a:r>
              <a:rPr lang="en-US" sz="3500" b="1" spc="-98" dirty="0">
                <a:solidFill>
                  <a:srgbClr val="FFFFFF"/>
                </a:solidFill>
                <a:latin typeface="Poppins Bold"/>
                <a:ea typeface="Poppins Bold"/>
                <a:cs typeface="Poppins Bold"/>
                <a:sym typeface="Poppins Bold"/>
              </a:rPr>
              <a:t>a</a:t>
            </a:r>
            <a:r>
              <a:rPr lang="en-US" sz="3500" b="1" u="none" strike="noStrike" spc="-98" dirty="0">
                <a:solidFill>
                  <a:srgbClr val="FFFFFF"/>
                </a:solidFill>
                <a:latin typeface="Poppins Bold"/>
                <a:ea typeface="Poppins Bold"/>
                <a:cs typeface="Poppins Bold"/>
                <a:sym typeface="Poppins Bold"/>
              </a:rPr>
              <a:t>l In</a:t>
            </a:r>
            <a:r>
              <a:rPr lang="en-US" sz="3500" b="1" spc="-98" dirty="0">
                <a:solidFill>
                  <a:srgbClr val="FFFFFF"/>
                </a:solidFill>
                <a:latin typeface="Poppins Bold"/>
                <a:ea typeface="Poppins Bold"/>
                <a:cs typeface="Poppins Bold"/>
                <a:sym typeface="Poppins Bold"/>
              </a:rPr>
              <a:t>s</a:t>
            </a:r>
            <a:r>
              <a:rPr lang="en-US" sz="3500" b="1" u="none" strike="noStrike" spc="-98" dirty="0">
                <a:solidFill>
                  <a:srgbClr val="FFFFFF"/>
                </a:solidFill>
                <a:latin typeface="Poppins Bold"/>
                <a:ea typeface="Poppins Bold"/>
                <a:cs typeface="Poppins Bold"/>
                <a:sym typeface="Poppins Bold"/>
              </a:rPr>
              <a:t>igh</a:t>
            </a:r>
            <a:r>
              <a:rPr lang="en-US" sz="3500" b="1" spc="-98" dirty="0">
                <a:solidFill>
                  <a:srgbClr val="FFFFFF"/>
                </a:solidFill>
                <a:latin typeface="Poppins Bold"/>
                <a:ea typeface="Poppins Bold"/>
                <a:cs typeface="Poppins Bold"/>
                <a:sym typeface="Poppins Bold"/>
              </a:rPr>
              <a:t>t</a:t>
            </a:r>
            <a:r>
              <a:rPr lang="en-US" sz="3500" b="1" u="none" strike="noStrike" spc="-98" dirty="0">
                <a:solidFill>
                  <a:srgbClr val="FFFFFF"/>
                </a:solidFill>
                <a:latin typeface="Poppins Bold"/>
                <a:ea typeface="Poppins Bold"/>
                <a:cs typeface="Poppins Bold"/>
                <a:sym typeface="Poppins Bold"/>
              </a:rPr>
              <a:t>s</a:t>
            </a:r>
            <a:r>
              <a:rPr lang="en-US" sz="3500" u="none" strike="noStrike" spc="-98" dirty="0">
                <a:solidFill>
                  <a:srgbClr val="FFFFFF"/>
                </a:solidFill>
                <a:latin typeface="Poppins"/>
                <a:ea typeface="Poppins"/>
                <a:cs typeface="Poppins"/>
                <a:sym typeface="Poppins"/>
              </a:rPr>
              <a:t>:</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Com</a:t>
            </a:r>
            <a:r>
              <a:rPr lang="en-US" sz="3500" spc="-98" dirty="0">
                <a:solidFill>
                  <a:srgbClr val="FFFFFF"/>
                </a:solidFill>
                <a:latin typeface="Poppins"/>
                <a:ea typeface="Poppins"/>
                <a:cs typeface="Poppins"/>
                <a:sym typeface="Poppins"/>
              </a:rPr>
              <a:t>p</a:t>
            </a:r>
            <a:r>
              <a:rPr lang="en-US" sz="3500" u="none" strike="noStrike" spc="-98" dirty="0">
                <a:solidFill>
                  <a:srgbClr val="FFFFFF"/>
                </a:solidFill>
                <a:latin typeface="Poppins"/>
                <a:ea typeface="Poppins"/>
                <a:cs typeface="Poppins"/>
                <a:sym typeface="Poppins"/>
              </a:rPr>
              <a:t>a</a:t>
            </a:r>
            <a:r>
              <a:rPr lang="en-US" sz="3500" spc="-98" dirty="0">
                <a:solidFill>
                  <a:srgbClr val="FFFFFF"/>
                </a:solidFill>
                <a:latin typeface="Poppins"/>
                <a:ea typeface="Poppins"/>
                <a:cs typeface="Poppins"/>
                <a:sym typeface="Poppins"/>
              </a:rPr>
              <a:t>re</a:t>
            </a:r>
            <a:r>
              <a:rPr lang="en-US" sz="3500" u="none" strike="noStrike" spc="-98" dirty="0">
                <a:solidFill>
                  <a:srgbClr val="FFFFFF"/>
                </a:solidFill>
                <a:latin typeface="Poppins"/>
                <a:ea typeface="Poppins"/>
                <a:cs typeface="Poppins"/>
                <a:sym typeface="Poppins"/>
              </a:rPr>
              <a:t> </a:t>
            </a:r>
            <a:r>
              <a:rPr lang="en-US" sz="3500" spc="-98" dirty="0">
                <a:solidFill>
                  <a:srgbClr val="FFFFFF"/>
                </a:solidFill>
                <a:latin typeface="Poppins"/>
                <a:ea typeface="Poppins"/>
                <a:cs typeface="Poppins"/>
                <a:sym typeface="Poppins"/>
              </a:rPr>
              <a:t>sa</a:t>
            </a:r>
            <a:r>
              <a:rPr lang="en-US" sz="3500" u="none" strike="noStrike" spc="-98" dirty="0">
                <a:solidFill>
                  <a:srgbClr val="FFFFFF"/>
                </a:solidFill>
                <a:latin typeface="Poppins"/>
                <a:ea typeface="Poppins"/>
                <a:cs typeface="Poppins"/>
                <a:sym typeface="Poppins"/>
              </a:rPr>
              <a:t>les</a:t>
            </a:r>
            <a:r>
              <a:rPr lang="en-US" sz="3500" spc="-98" dirty="0">
                <a:solidFill>
                  <a:srgbClr val="FFFFFF"/>
                </a:solidFill>
                <a:latin typeface="Poppins"/>
                <a:ea typeface="Poppins"/>
                <a:cs typeface="Poppins"/>
                <a:sym typeface="Poppins"/>
              </a:rPr>
              <a:t> d</a:t>
            </a:r>
            <a:r>
              <a:rPr lang="en-US" sz="3500" u="none" strike="noStrike" spc="-98" dirty="0">
                <a:solidFill>
                  <a:srgbClr val="FFFFFF"/>
                </a:solidFill>
                <a:latin typeface="Poppins"/>
                <a:ea typeface="Poppins"/>
                <a:cs typeface="Poppins"/>
                <a:sym typeface="Poppins"/>
              </a:rPr>
              <a:t>istribu</a:t>
            </a:r>
            <a:r>
              <a:rPr lang="en-US" sz="3500" spc="-98" dirty="0">
                <a:solidFill>
                  <a:srgbClr val="FFFFFF"/>
                </a:solidFill>
                <a:latin typeface="Poppins"/>
                <a:ea typeface="Poppins"/>
                <a:cs typeface="Poppins"/>
                <a:sym typeface="Poppins"/>
              </a:rPr>
              <a:t>tion </a:t>
            </a:r>
            <a:r>
              <a:rPr lang="en-US" sz="3500" u="none" strike="noStrike" spc="-98" dirty="0">
                <a:solidFill>
                  <a:srgbClr val="FFFFFF"/>
                </a:solidFill>
                <a:latin typeface="Poppins"/>
                <a:ea typeface="Poppins"/>
                <a:cs typeface="Poppins"/>
                <a:sym typeface="Poppins"/>
              </a:rPr>
              <a:t>and cust</a:t>
            </a:r>
            <a:r>
              <a:rPr lang="en-US" sz="3500" spc="-98" dirty="0">
                <a:solidFill>
                  <a:srgbClr val="FFFFFF"/>
                </a:solidFill>
                <a:latin typeface="Poppins"/>
                <a:ea typeface="Poppins"/>
                <a:cs typeface="Poppins"/>
                <a:sym typeface="Poppins"/>
              </a:rPr>
              <a:t>o</a:t>
            </a:r>
            <a:r>
              <a:rPr lang="en-US" sz="3500" u="none" strike="noStrike" spc="-98" dirty="0">
                <a:solidFill>
                  <a:srgbClr val="FFFFFF"/>
                </a:solidFill>
                <a:latin typeface="Poppins"/>
                <a:ea typeface="Poppins"/>
                <a:cs typeface="Poppins"/>
                <a:sym typeface="Poppins"/>
              </a:rPr>
              <a:t>me</a:t>
            </a:r>
            <a:r>
              <a:rPr lang="en-US" sz="3500" spc="-98" dirty="0">
                <a:solidFill>
                  <a:srgbClr val="FFFFFF"/>
                </a:solidFill>
                <a:latin typeface="Poppins"/>
                <a:ea typeface="Poppins"/>
                <a:cs typeface="Poppins"/>
                <a:sym typeface="Poppins"/>
              </a:rPr>
              <a:t>r </a:t>
            </a:r>
            <a:r>
              <a:rPr lang="en-US" sz="3500" u="none" strike="noStrike" spc="-98" dirty="0">
                <a:solidFill>
                  <a:srgbClr val="FFFFFF"/>
                </a:solidFill>
                <a:latin typeface="Poppins"/>
                <a:ea typeface="Poppins"/>
                <a:cs typeface="Poppins"/>
                <a:sym typeface="Poppins"/>
              </a:rPr>
              <a:t>b</a:t>
            </a:r>
            <a:r>
              <a:rPr lang="en-US" sz="3500" spc="-98" dirty="0">
                <a:solidFill>
                  <a:srgbClr val="FFFFFF"/>
                </a:solidFill>
                <a:latin typeface="Poppins"/>
                <a:ea typeface="Poppins"/>
                <a:cs typeface="Poppins"/>
                <a:sym typeface="Poppins"/>
              </a:rPr>
              <a:t>e</a:t>
            </a:r>
            <a:r>
              <a:rPr lang="en-US" sz="3500" u="none" strike="noStrike" spc="-98" dirty="0">
                <a:solidFill>
                  <a:srgbClr val="FFFFFF"/>
                </a:solidFill>
                <a:latin typeface="Poppins"/>
                <a:ea typeface="Poppins"/>
                <a:cs typeface="Poppins"/>
                <a:sym typeface="Poppins"/>
              </a:rPr>
              <a:t>havi</a:t>
            </a:r>
            <a:r>
              <a:rPr lang="en-US" sz="3500" spc="-98" dirty="0">
                <a:solidFill>
                  <a:srgbClr val="FFFFFF"/>
                </a:solidFill>
                <a:latin typeface="Poppins"/>
                <a:ea typeface="Poppins"/>
                <a:cs typeface="Poppins"/>
                <a:sym typeface="Poppins"/>
              </a:rPr>
              <a:t>or</a:t>
            </a:r>
            <a:r>
              <a:rPr lang="en-US" sz="3500" u="none" strike="noStrike" spc="-98" dirty="0">
                <a:solidFill>
                  <a:srgbClr val="FFFFFF"/>
                </a:solidFill>
                <a:latin typeface="Poppins"/>
                <a:ea typeface="Poppins"/>
                <a:cs typeface="Poppins"/>
                <a:sym typeface="Poppins"/>
              </a:rPr>
              <a:t> across d</a:t>
            </a:r>
            <a:r>
              <a:rPr lang="en-US" sz="3500" spc="-98" dirty="0">
                <a:solidFill>
                  <a:srgbClr val="FFFFFF"/>
                </a:solidFill>
                <a:latin typeface="Poppins"/>
                <a:ea typeface="Poppins"/>
                <a:cs typeface="Poppins"/>
                <a:sym typeface="Poppins"/>
              </a:rPr>
              <a:t>i</a:t>
            </a:r>
            <a:r>
              <a:rPr lang="en-US" sz="3500" u="none" strike="noStrike" spc="-98" dirty="0">
                <a:solidFill>
                  <a:srgbClr val="FFFFFF"/>
                </a:solidFill>
                <a:latin typeface="Poppins"/>
                <a:ea typeface="Poppins"/>
                <a:cs typeface="Poppins"/>
                <a:sym typeface="Poppins"/>
              </a:rPr>
              <a:t>ffere</a:t>
            </a:r>
            <a:r>
              <a:rPr lang="en-US" sz="3500" spc="-98" dirty="0">
                <a:solidFill>
                  <a:srgbClr val="FFFFFF"/>
                </a:solidFill>
                <a:latin typeface="Poppins"/>
                <a:ea typeface="Poppins"/>
                <a:cs typeface="Poppins"/>
                <a:sym typeface="Poppins"/>
              </a:rPr>
              <a:t>n</a:t>
            </a:r>
            <a:r>
              <a:rPr lang="en-US" sz="3500" u="none" strike="noStrike" spc="-98" dirty="0">
                <a:solidFill>
                  <a:srgbClr val="FFFFFF"/>
                </a:solidFill>
                <a:latin typeface="Poppins"/>
                <a:ea typeface="Poppins"/>
                <a:cs typeface="Poppins"/>
                <a:sym typeface="Poppins"/>
              </a:rPr>
              <a:t>t</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r</a:t>
            </a:r>
            <a:r>
              <a:rPr lang="en-US" sz="3500" spc="-98" dirty="0">
                <a:solidFill>
                  <a:srgbClr val="FFFFFF"/>
                </a:solidFill>
                <a:latin typeface="Poppins"/>
                <a:ea typeface="Poppins"/>
                <a:cs typeface="Poppins"/>
                <a:sym typeface="Poppins"/>
              </a:rPr>
              <a:t>e</a:t>
            </a:r>
            <a:r>
              <a:rPr lang="en-US" sz="3500" u="none" strike="noStrike" spc="-98" dirty="0">
                <a:solidFill>
                  <a:srgbClr val="FFFFFF"/>
                </a:solidFill>
                <a:latin typeface="Poppins"/>
                <a:ea typeface="Poppins"/>
                <a:cs typeface="Poppins"/>
                <a:sym typeface="Poppins"/>
              </a:rPr>
              <a:t>g</a:t>
            </a:r>
            <a:r>
              <a:rPr lang="en-US" sz="3500" spc="-98" dirty="0">
                <a:solidFill>
                  <a:srgbClr val="FFFFFF"/>
                </a:solidFill>
                <a:latin typeface="Poppins"/>
                <a:ea typeface="Poppins"/>
                <a:cs typeface="Poppins"/>
                <a:sym typeface="Poppins"/>
              </a:rPr>
              <a:t>i</a:t>
            </a:r>
            <a:r>
              <a:rPr lang="en-US" sz="3500" u="none" strike="noStrike" spc="-98" dirty="0">
                <a:solidFill>
                  <a:srgbClr val="FFFFFF"/>
                </a:solidFill>
                <a:latin typeface="Poppins"/>
                <a:ea typeface="Poppins"/>
                <a:cs typeface="Poppins"/>
                <a:sym typeface="Poppins"/>
              </a:rPr>
              <a:t>o</a:t>
            </a:r>
            <a:r>
              <a:rPr lang="en-US" sz="3500" spc="-98" dirty="0">
                <a:solidFill>
                  <a:srgbClr val="FFFFFF"/>
                </a:solidFill>
                <a:latin typeface="Poppins"/>
                <a:ea typeface="Poppins"/>
                <a:cs typeface="Poppins"/>
                <a:sym typeface="Poppins"/>
              </a:rPr>
              <a:t>ns</a:t>
            </a:r>
            <a:r>
              <a:rPr lang="en-US" sz="3500" u="none" strike="noStrike" spc="-98" dirty="0">
                <a:solidFill>
                  <a:srgbClr val="FFFFFF"/>
                </a:solidFill>
                <a:latin typeface="Poppins"/>
                <a:ea typeface="Poppins"/>
                <a:cs typeface="Poppins"/>
                <a:sym typeface="Poppins"/>
              </a:rPr>
              <a:t>.</a:t>
            </a:r>
          </a:p>
          <a:p>
            <a:pPr marL="0" lvl="0" indent="0" algn="just">
              <a:lnSpc>
                <a:spcPts val="4655"/>
              </a:lnSpc>
              <a:spcBef>
                <a:spcPct val="0"/>
              </a:spcBef>
            </a:pPr>
            <a:r>
              <a:rPr lang="en-US" sz="3500" u="none" strike="noStrike" spc="-98" dirty="0">
                <a:solidFill>
                  <a:srgbClr val="FFFFFF"/>
                </a:solidFill>
                <a:latin typeface="Poppins"/>
                <a:ea typeface="Poppins"/>
                <a:cs typeface="Poppins"/>
                <a:sym typeface="Poppins"/>
              </a:rPr>
              <a:t>5.</a:t>
            </a:r>
            <a:r>
              <a:rPr lang="en-US" sz="3500" spc="-98" dirty="0">
                <a:solidFill>
                  <a:srgbClr val="FFFFFF"/>
                </a:solidFill>
                <a:latin typeface="Poppins"/>
                <a:ea typeface="Poppins"/>
                <a:cs typeface="Poppins"/>
                <a:sym typeface="Poppins"/>
              </a:rPr>
              <a:t> </a:t>
            </a:r>
            <a:r>
              <a:rPr lang="en-US" sz="3500" b="1" u="none" strike="noStrike" spc="-98" dirty="0">
                <a:solidFill>
                  <a:srgbClr val="FFFFFF"/>
                </a:solidFill>
                <a:latin typeface="Poppins Bold"/>
                <a:ea typeface="Poppins Bold"/>
                <a:cs typeface="Poppins Bold"/>
                <a:sym typeface="Poppins Bold"/>
              </a:rPr>
              <a:t>Support S</a:t>
            </a:r>
            <a:r>
              <a:rPr lang="en-US" sz="3500" b="1" spc="-98" dirty="0">
                <a:solidFill>
                  <a:srgbClr val="FFFFFF"/>
                </a:solidFill>
                <a:latin typeface="Poppins Bold"/>
                <a:ea typeface="Poppins Bold"/>
                <a:cs typeface="Poppins Bold"/>
                <a:sym typeface="Poppins Bold"/>
              </a:rPr>
              <a:t>tr</a:t>
            </a:r>
            <a:r>
              <a:rPr lang="en-US" sz="3500" b="1" u="none" strike="noStrike" spc="-98" dirty="0">
                <a:solidFill>
                  <a:srgbClr val="FFFFFF"/>
                </a:solidFill>
                <a:latin typeface="Poppins Bold"/>
                <a:ea typeface="Poppins Bold"/>
                <a:cs typeface="Poppins Bold"/>
                <a:sym typeface="Poppins Bold"/>
              </a:rPr>
              <a:t>ateg</a:t>
            </a:r>
            <a:r>
              <a:rPr lang="en-US" sz="3500" b="1" spc="-98" dirty="0">
                <a:solidFill>
                  <a:srgbClr val="FFFFFF"/>
                </a:solidFill>
                <a:latin typeface="Poppins Bold"/>
                <a:ea typeface="Poppins Bold"/>
                <a:cs typeface="Poppins Bold"/>
                <a:sym typeface="Poppins Bold"/>
              </a:rPr>
              <a:t>ic </a:t>
            </a:r>
            <a:r>
              <a:rPr lang="en-US" sz="3500" b="1" u="none" strike="noStrike" spc="-98" dirty="0">
                <a:solidFill>
                  <a:srgbClr val="FFFFFF"/>
                </a:solidFill>
                <a:latin typeface="Poppins Bold"/>
                <a:ea typeface="Poppins Bold"/>
                <a:cs typeface="Poppins Bold"/>
                <a:sym typeface="Poppins Bold"/>
              </a:rPr>
              <a:t>Pl</a:t>
            </a:r>
            <a:r>
              <a:rPr lang="en-US" sz="3500" b="1" spc="-98" dirty="0">
                <a:solidFill>
                  <a:srgbClr val="FFFFFF"/>
                </a:solidFill>
                <a:latin typeface="Poppins Bold"/>
                <a:ea typeface="Poppins Bold"/>
                <a:cs typeface="Poppins Bold"/>
                <a:sym typeface="Poppins Bold"/>
              </a:rPr>
              <a:t>an</a:t>
            </a:r>
            <a:r>
              <a:rPr lang="en-US" sz="3500" b="1" u="none" strike="noStrike" spc="-98" dirty="0">
                <a:solidFill>
                  <a:srgbClr val="FFFFFF"/>
                </a:solidFill>
                <a:latin typeface="Poppins Bold"/>
                <a:ea typeface="Poppins Bold"/>
                <a:cs typeface="Poppins Bold"/>
                <a:sym typeface="Poppins Bold"/>
              </a:rPr>
              <a:t>ning</a:t>
            </a:r>
            <a:r>
              <a:rPr lang="en-US" sz="3500" u="none" strike="noStrike" spc="-98" dirty="0">
                <a:solidFill>
                  <a:srgbClr val="FFFFFF"/>
                </a:solidFill>
                <a:latin typeface="Poppins"/>
                <a:ea typeface="Poppins"/>
                <a:cs typeface="Poppins"/>
                <a:sym typeface="Poppins"/>
              </a:rPr>
              <a:t>:</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Provid</a:t>
            </a:r>
            <a:r>
              <a:rPr lang="en-US" sz="3500" spc="-98" dirty="0">
                <a:solidFill>
                  <a:srgbClr val="FFFFFF"/>
                </a:solidFill>
                <a:latin typeface="Poppins"/>
                <a:ea typeface="Poppins"/>
                <a:cs typeface="Poppins"/>
                <a:sym typeface="Poppins"/>
              </a:rPr>
              <a:t>e</a:t>
            </a:r>
            <a:r>
              <a:rPr lang="en-US" sz="3500" u="none" strike="noStrike" spc="-98" dirty="0">
                <a:solidFill>
                  <a:srgbClr val="FFFFFF"/>
                </a:solidFill>
                <a:latin typeface="Poppins"/>
                <a:ea typeface="Poppins"/>
                <a:cs typeface="Poppins"/>
                <a:sym typeface="Poppins"/>
              </a:rPr>
              <a:t> d</a:t>
            </a:r>
            <a:r>
              <a:rPr lang="en-US" sz="3500" spc="-98" dirty="0">
                <a:solidFill>
                  <a:srgbClr val="FFFFFF"/>
                </a:solidFill>
                <a:latin typeface="Poppins"/>
                <a:ea typeface="Poppins"/>
                <a:cs typeface="Poppins"/>
                <a:sym typeface="Poppins"/>
              </a:rPr>
              <a:t>a</a:t>
            </a:r>
            <a:r>
              <a:rPr lang="en-US" sz="3500" u="none" strike="noStrike" spc="-98" dirty="0">
                <a:solidFill>
                  <a:srgbClr val="FFFFFF"/>
                </a:solidFill>
                <a:latin typeface="Poppins"/>
                <a:ea typeface="Poppins"/>
                <a:cs typeface="Poppins"/>
                <a:sym typeface="Poppins"/>
              </a:rPr>
              <a:t>t</a:t>
            </a:r>
            <a:r>
              <a:rPr lang="en-US" sz="3500" spc="-98" dirty="0">
                <a:solidFill>
                  <a:srgbClr val="FFFFFF"/>
                </a:solidFill>
                <a:latin typeface="Poppins"/>
                <a:ea typeface="Poppins"/>
                <a:cs typeface="Poppins"/>
                <a:sym typeface="Poppins"/>
              </a:rPr>
              <a:t>a</a:t>
            </a:r>
            <a:r>
              <a:rPr lang="en-US" sz="3500" u="none" strike="noStrike" spc="-98" dirty="0">
                <a:solidFill>
                  <a:srgbClr val="FFFFFF"/>
                </a:solidFill>
                <a:latin typeface="Poppins"/>
                <a:ea typeface="Poppins"/>
                <a:cs typeface="Poppins"/>
                <a:sym typeface="Poppins"/>
              </a:rPr>
              <a:t>-dr</a:t>
            </a:r>
            <a:r>
              <a:rPr lang="en-US" sz="3500" spc="-98" dirty="0">
                <a:solidFill>
                  <a:srgbClr val="FFFFFF"/>
                </a:solidFill>
                <a:latin typeface="Poppins"/>
                <a:ea typeface="Poppins"/>
                <a:cs typeface="Poppins"/>
                <a:sym typeface="Poppins"/>
              </a:rPr>
              <a:t>i</a:t>
            </a:r>
            <a:r>
              <a:rPr lang="en-US" sz="3500" u="none" strike="noStrike" spc="-98" dirty="0">
                <a:solidFill>
                  <a:srgbClr val="FFFFFF"/>
                </a:solidFill>
                <a:latin typeface="Poppins"/>
                <a:ea typeface="Poppins"/>
                <a:cs typeface="Poppins"/>
                <a:sym typeface="Poppins"/>
              </a:rPr>
              <a:t>v</a:t>
            </a:r>
            <a:r>
              <a:rPr lang="en-US" sz="3500" spc="-98" dirty="0">
                <a:solidFill>
                  <a:srgbClr val="FFFFFF"/>
                </a:solidFill>
                <a:latin typeface="Poppins"/>
                <a:ea typeface="Poppins"/>
                <a:cs typeface="Poppins"/>
                <a:sym typeface="Poppins"/>
              </a:rPr>
              <a:t>e</a:t>
            </a:r>
            <a:r>
              <a:rPr lang="en-US" sz="3500" u="none" strike="noStrike" spc="-98" dirty="0">
                <a:solidFill>
                  <a:srgbClr val="FFFFFF"/>
                </a:solidFill>
                <a:latin typeface="Poppins"/>
                <a:ea typeface="Poppins"/>
                <a:cs typeface="Poppins"/>
                <a:sym typeface="Poppins"/>
              </a:rPr>
              <a:t>n</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r</a:t>
            </a:r>
            <a:r>
              <a:rPr lang="en-US" sz="3500" spc="-98" dirty="0">
                <a:solidFill>
                  <a:srgbClr val="FFFFFF"/>
                </a:solidFill>
                <a:latin typeface="Poppins"/>
                <a:ea typeface="Poppins"/>
                <a:cs typeface="Poppins"/>
                <a:sym typeface="Poppins"/>
              </a:rPr>
              <a:t>ec</a:t>
            </a:r>
            <a:r>
              <a:rPr lang="en-US" sz="3500" u="none" strike="noStrike" spc="-98" dirty="0">
                <a:solidFill>
                  <a:srgbClr val="FFFFFF"/>
                </a:solidFill>
                <a:latin typeface="Poppins"/>
                <a:ea typeface="Poppins"/>
                <a:cs typeface="Poppins"/>
                <a:sym typeface="Poppins"/>
              </a:rPr>
              <a:t>ommenda</a:t>
            </a:r>
            <a:r>
              <a:rPr lang="en-US" sz="3500" spc="-98" dirty="0">
                <a:solidFill>
                  <a:srgbClr val="FFFFFF"/>
                </a:solidFill>
                <a:latin typeface="Poppins"/>
                <a:ea typeface="Poppins"/>
                <a:cs typeface="Poppins"/>
                <a:sym typeface="Poppins"/>
              </a:rPr>
              <a:t>ti</a:t>
            </a:r>
            <a:r>
              <a:rPr lang="en-US" sz="3500" u="none" strike="noStrike" spc="-98" dirty="0">
                <a:solidFill>
                  <a:srgbClr val="FFFFFF"/>
                </a:solidFill>
                <a:latin typeface="Poppins"/>
                <a:ea typeface="Poppins"/>
                <a:cs typeface="Poppins"/>
                <a:sym typeface="Poppins"/>
              </a:rPr>
              <a:t>o</a:t>
            </a:r>
            <a:r>
              <a:rPr lang="en-US" sz="3500" spc="-98" dirty="0">
                <a:solidFill>
                  <a:srgbClr val="FFFFFF"/>
                </a:solidFill>
                <a:latin typeface="Poppins"/>
                <a:ea typeface="Poppins"/>
                <a:cs typeface="Poppins"/>
                <a:sym typeface="Poppins"/>
              </a:rPr>
              <a:t>ns </a:t>
            </a:r>
            <a:r>
              <a:rPr lang="en-US" sz="3500" u="none" strike="noStrike" spc="-98" dirty="0">
                <a:solidFill>
                  <a:srgbClr val="FFFFFF"/>
                </a:solidFill>
                <a:latin typeface="Poppins"/>
                <a:ea typeface="Poppins"/>
                <a:cs typeface="Poppins"/>
                <a:sym typeface="Poppins"/>
              </a:rPr>
              <a:t>t</a:t>
            </a:r>
            <a:r>
              <a:rPr lang="en-US" sz="3500" spc="-98" dirty="0">
                <a:solidFill>
                  <a:srgbClr val="FFFFFF"/>
                </a:solidFill>
                <a:latin typeface="Poppins"/>
                <a:ea typeface="Poppins"/>
                <a:cs typeface="Poppins"/>
                <a:sym typeface="Poppins"/>
              </a:rPr>
              <a:t>o</a:t>
            </a:r>
            <a:r>
              <a:rPr lang="en-US" sz="3500" u="none" strike="noStrike" spc="-98" dirty="0">
                <a:solidFill>
                  <a:srgbClr val="FFFFFF"/>
                </a:solidFill>
                <a:latin typeface="Poppins"/>
                <a:ea typeface="Poppins"/>
                <a:cs typeface="Poppins"/>
                <a:sym typeface="Poppins"/>
              </a:rPr>
              <a:t> enhance</a:t>
            </a:r>
            <a:r>
              <a:rPr lang="en-US" sz="3500" spc="-98" dirty="0">
                <a:solidFill>
                  <a:srgbClr val="FFFFFF"/>
                </a:solidFill>
                <a:latin typeface="Poppins"/>
                <a:ea typeface="Poppins"/>
                <a:cs typeface="Poppins"/>
                <a:sym typeface="Poppins"/>
              </a:rPr>
              <a:t> sales strategies, </a:t>
            </a:r>
            <a:r>
              <a:rPr lang="en-US" sz="3500" u="none" strike="noStrike" spc="-98" dirty="0">
                <a:solidFill>
                  <a:srgbClr val="FFFFFF"/>
                </a:solidFill>
                <a:latin typeface="Poppins"/>
                <a:ea typeface="Poppins"/>
                <a:cs typeface="Poppins"/>
                <a:sym typeface="Poppins"/>
              </a:rPr>
              <a:t>inven</a:t>
            </a:r>
            <a:r>
              <a:rPr lang="en-US" sz="3500" spc="-98" dirty="0">
                <a:solidFill>
                  <a:srgbClr val="FFFFFF"/>
                </a:solidFill>
                <a:latin typeface="Poppins"/>
                <a:ea typeface="Poppins"/>
                <a:cs typeface="Poppins"/>
                <a:sym typeface="Poppins"/>
              </a:rPr>
              <a:t>tor</a:t>
            </a:r>
            <a:r>
              <a:rPr lang="en-US" sz="3500" u="none" strike="noStrike" spc="-98" dirty="0">
                <a:solidFill>
                  <a:srgbClr val="FFFFFF"/>
                </a:solidFill>
                <a:latin typeface="Poppins"/>
                <a:ea typeface="Poppins"/>
                <a:cs typeface="Poppins"/>
                <a:sym typeface="Poppins"/>
              </a:rPr>
              <a:t>y</a:t>
            </a:r>
            <a:r>
              <a:rPr lang="en-US" sz="3500" spc="-98" dirty="0">
                <a:solidFill>
                  <a:srgbClr val="FFFFFF"/>
                </a:solidFill>
                <a:latin typeface="Poppins"/>
                <a:ea typeface="Poppins"/>
                <a:cs typeface="Poppins"/>
                <a:sym typeface="Poppins"/>
              </a:rPr>
              <a:t> </a:t>
            </a:r>
            <a:r>
              <a:rPr lang="en-US" sz="3500" u="none" strike="noStrike" spc="-98" dirty="0">
                <a:solidFill>
                  <a:srgbClr val="FFFFFF"/>
                </a:solidFill>
                <a:latin typeface="Poppins"/>
                <a:ea typeface="Poppins"/>
                <a:cs typeface="Poppins"/>
                <a:sym typeface="Poppins"/>
              </a:rPr>
              <a:t>m</a:t>
            </a:r>
            <a:r>
              <a:rPr lang="en-US" sz="3500" spc="-98" dirty="0">
                <a:solidFill>
                  <a:srgbClr val="FFFFFF"/>
                </a:solidFill>
                <a:latin typeface="Poppins"/>
                <a:ea typeface="Poppins"/>
                <a:cs typeface="Poppins"/>
                <a:sym typeface="Poppins"/>
              </a:rPr>
              <a:t>a</a:t>
            </a:r>
            <a:r>
              <a:rPr lang="en-US" sz="3500" u="none" strike="noStrike" spc="-98" dirty="0">
                <a:solidFill>
                  <a:srgbClr val="FFFFFF"/>
                </a:solidFill>
                <a:latin typeface="Poppins"/>
                <a:ea typeface="Poppins"/>
                <a:cs typeface="Poppins"/>
                <a:sym typeface="Poppins"/>
              </a:rPr>
              <a:t>nagement</a:t>
            </a:r>
            <a:r>
              <a:rPr lang="en-US" sz="3500" spc="-98" dirty="0">
                <a:solidFill>
                  <a:srgbClr val="FFFFFF"/>
                </a:solidFill>
                <a:latin typeface="Poppins"/>
                <a:ea typeface="Poppins"/>
                <a:cs typeface="Poppins"/>
                <a:sym typeface="Poppins"/>
              </a:rPr>
              <a:t>, and </a:t>
            </a:r>
            <a:r>
              <a:rPr lang="en-US" sz="3500" u="none" strike="noStrike" spc="-98" dirty="0">
                <a:solidFill>
                  <a:srgbClr val="FFFFFF"/>
                </a:solidFill>
                <a:latin typeface="Poppins"/>
                <a:ea typeface="Poppins"/>
                <a:cs typeface="Poppins"/>
                <a:sym typeface="Poppins"/>
              </a:rPr>
              <a:t>cust</a:t>
            </a:r>
            <a:r>
              <a:rPr lang="en-US" sz="3500" spc="-98" dirty="0">
                <a:solidFill>
                  <a:srgbClr val="FFFFFF"/>
                </a:solidFill>
                <a:latin typeface="Poppins"/>
                <a:ea typeface="Poppins"/>
                <a:cs typeface="Poppins"/>
                <a:sym typeface="Poppins"/>
              </a:rPr>
              <a:t>o</a:t>
            </a:r>
            <a:r>
              <a:rPr lang="en-US" sz="3500" u="none" strike="noStrike" spc="-98" dirty="0">
                <a:solidFill>
                  <a:srgbClr val="FFFFFF"/>
                </a:solidFill>
                <a:latin typeface="Poppins"/>
                <a:ea typeface="Poppins"/>
                <a:cs typeface="Poppins"/>
                <a:sym typeface="Poppins"/>
              </a:rPr>
              <a:t>m</a:t>
            </a:r>
            <a:r>
              <a:rPr lang="en-US" sz="3500" spc="-98" dirty="0">
                <a:solidFill>
                  <a:srgbClr val="FFFFFF"/>
                </a:solidFill>
                <a:latin typeface="Poppins"/>
                <a:ea typeface="Poppins"/>
                <a:cs typeface="Poppins"/>
                <a:sym typeface="Poppins"/>
              </a:rPr>
              <a:t>er</a:t>
            </a:r>
            <a:r>
              <a:rPr lang="en-US" sz="3500" u="none" strike="noStrike" spc="-98" dirty="0">
                <a:solidFill>
                  <a:srgbClr val="FFFFFF"/>
                </a:solidFill>
                <a:latin typeface="Poppins"/>
                <a:ea typeface="Poppins"/>
                <a:cs typeface="Poppins"/>
                <a:sym typeface="Poppins"/>
              </a:rPr>
              <a:t> </a:t>
            </a:r>
            <a:r>
              <a:rPr lang="en-US" sz="3500" spc="-98" dirty="0">
                <a:solidFill>
                  <a:srgbClr val="FFFFFF"/>
                </a:solidFill>
                <a:latin typeface="Poppins"/>
                <a:ea typeface="Poppins"/>
                <a:cs typeface="Poppins"/>
                <a:sym typeface="Poppins"/>
              </a:rPr>
              <a:t>ta</a:t>
            </a:r>
            <a:r>
              <a:rPr lang="en-US" sz="3500" u="none" strike="noStrike" spc="-98" dirty="0">
                <a:solidFill>
                  <a:srgbClr val="FFFFFF"/>
                </a:solidFill>
                <a:latin typeface="Poppins"/>
                <a:ea typeface="Poppins"/>
                <a:cs typeface="Poppins"/>
                <a:sym typeface="Poppins"/>
              </a:rPr>
              <a:t>r</a:t>
            </a:r>
            <a:r>
              <a:rPr lang="en-US" sz="3500" spc="-98" dirty="0">
                <a:solidFill>
                  <a:srgbClr val="FFFFFF"/>
                </a:solidFill>
                <a:latin typeface="Poppins"/>
                <a:ea typeface="Poppins"/>
                <a:cs typeface="Poppins"/>
                <a:sym typeface="Poppins"/>
              </a:rPr>
              <a:t>g</a:t>
            </a:r>
            <a:r>
              <a:rPr lang="en-US" sz="3500" u="none" strike="noStrike" spc="-98" dirty="0">
                <a:solidFill>
                  <a:srgbClr val="FFFFFF"/>
                </a:solidFill>
                <a:latin typeface="Poppins"/>
                <a:ea typeface="Poppins"/>
                <a:cs typeface="Poppins"/>
                <a:sym typeface="Poppins"/>
              </a:rPr>
              <a:t>e</a:t>
            </a:r>
            <a:r>
              <a:rPr lang="en-US" sz="3500" spc="-98" dirty="0">
                <a:solidFill>
                  <a:srgbClr val="FFFFFF"/>
                </a:solidFill>
                <a:latin typeface="Poppins"/>
                <a:ea typeface="Poppins"/>
                <a:cs typeface="Poppins"/>
                <a:sym typeface="Poppins"/>
              </a:rPr>
              <a:t>ti</a:t>
            </a:r>
            <a:r>
              <a:rPr lang="en-US" sz="3500" u="none" strike="noStrike" spc="-98" dirty="0">
                <a:solidFill>
                  <a:srgbClr val="FFFFFF"/>
                </a:solidFill>
                <a:latin typeface="Poppins"/>
                <a:ea typeface="Poppins"/>
                <a:cs typeface="Poppins"/>
                <a:sym typeface="Poppins"/>
              </a:rPr>
              <a:t>ng</a:t>
            </a:r>
            <a:r>
              <a:rPr lang="en-US" sz="3500" spc="-98" dirty="0">
                <a:solidFill>
                  <a:srgbClr val="FFFFFF"/>
                </a:solidFill>
                <a:latin typeface="Poppins"/>
                <a:ea typeface="Poppins"/>
                <a:cs typeface="Poppins"/>
                <a:sym typeface="Poppins"/>
              </a:rPr>
              <a:t>.</a:t>
            </a:r>
          </a:p>
          <a:p>
            <a:pPr marL="0" lvl="0" indent="0" algn="just">
              <a:lnSpc>
                <a:spcPts val="4655"/>
              </a:lnSpc>
              <a:spcBef>
                <a:spcPct val="0"/>
              </a:spcBef>
            </a:pPr>
            <a:endParaRPr lang="en-US" sz="3500" spc="-98" dirty="0">
              <a:solidFill>
                <a:srgbClr val="FFFFF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15206" y="2402329"/>
            <a:ext cx="6145566" cy="5832701"/>
          </a:xfrm>
          <a:custGeom>
            <a:avLst/>
            <a:gdLst/>
            <a:ahLst/>
            <a:cxnLst/>
            <a:rect l="l" t="t" r="r" b="b"/>
            <a:pathLst>
              <a:path w="6145566" h="5832701">
                <a:moveTo>
                  <a:pt x="0" y="0"/>
                </a:moveTo>
                <a:lnTo>
                  <a:pt x="6145567" y="0"/>
                </a:lnTo>
                <a:lnTo>
                  <a:pt x="6145567" y="5832701"/>
                </a:lnTo>
                <a:lnTo>
                  <a:pt x="0" y="5832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288729" y="1723046"/>
            <a:ext cx="15224624" cy="679283"/>
          </a:xfrm>
          <a:prstGeom prst="rect">
            <a:avLst/>
          </a:prstGeom>
        </p:spPr>
        <p:txBody>
          <a:bodyPr lIns="0" tIns="0" rIns="0" bIns="0" rtlCol="0" anchor="t">
            <a:spAutoFit/>
          </a:bodyPr>
          <a:lstStyle/>
          <a:p>
            <a:pPr algn="l">
              <a:lnSpc>
                <a:spcPts val="4989"/>
              </a:lnSpc>
            </a:pPr>
            <a:r>
              <a:rPr lang="en-US" sz="5365">
                <a:solidFill>
                  <a:srgbClr val="00FFFF"/>
                </a:solidFill>
                <a:latin typeface="Zen Dots"/>
                <a:ea typeface="Zen Dots"/>
                <a:cs typeface="Zen Dots"/>
                <a:sym typeface="Zen Dots"/>
              </a:rPr>
              <a:t>TOOLS AND TECHNIQUES USED:</a:t>
            </a:r>
          </a:p>
        </p:txBody>
      </p:sp>
      <p:sp>
        <p:nvSpPr>
          <p:cNvPr id="5" name="TextBox 5"/>
          <p:cNvSpPr txBox="1"/>
          <p:nvPr/>
        </p:nvSpPr>
        <p:spPr>
          <a:xfrm>
            <a:off x="470856" y="3356573"/>
            <a:ext cx="10344351" cy="3857538"/>
          </a:xfrm>
          <a:prstGeom prst="rect">
            <a:avLst/>
          </a:prstGeom>
        </p:spPr>
        <p:txBody>
          <a:bodyPr lIns="0" tIns="0" rIns="0" bIns="0" rtlCol="0" anchor="t">
            <a:spAutoFit/>
          </a:bodyPr>
          <a:lstStyle/>
          <a:p>
            <a:pPr marL="706630" lvl="1" indent="-353315" algn="just">
              <a:lnSpc>
                <a:spcPts val="4353"/>
              </a:lnSpc>
              <a:buFont typeface="Arial"/>
              <a:buChar char="•"/>
            </a:pPr>
            <a:r>
              <a:rPr lang="en-US" sz="3272" spc="-91">
                <a:solidFill>
                  <a:srgbClr val="FFFFFF"/>
                </a:solidFill>
                <a:latin typeface="Poppins"/>
                <a:ea typeface="Poppins"/>
                <a:cs typeface="Poppins"/>
                <a:sym typeface="Poppins"/>
              </a:rPr>
              <a:t>Exploratory Data Analysis “EDA”, Normalization, CLEANING, Analysis and visualization</a:t>
            </a:r>
          </a:p>
          <a:p>
            <a:pPr marL="706630" lvl="1" indent="-353315" algn="just">
              <a:lnSpc>
                <a:spcPts val="4353"/>
              </a:lnSpc>
              <a:buFont typeface="Arial"/>
              <a:buChar char="•"/>
            </a:pPr>
            <a:r>
              <a:rPr lang="en-US" sz="3272" spc="-91">
                <a:solidFill>
                  <a:srgbClr val="FFFFFF"/>
                </a:solidFill>
                <a:latin typeface="Poppins"/>
                <a:ea typeface="Poppins"/>
                <a:cs typeface="Poppins"/>
                <a:sym typeface="Poppins"/>
              </a:rPr>
              <a:t>EXCEL</a:t>
            </a:r>
          </a:p>
          <a:p>
            <a:pPr marL="706630" lvl="1" indent="-353315" algn="just">
              <a:lnSpc>
                <a:spcPts val="4353"/>
              </a:lnSpc>
              <a:buFont typeface="Arial"/>
              <a:buChar char="•"/>
            </a:pPr>
            <a:r>
              <a:rPr lang="en-US" sz="3272" spc="-91">
                <a:solidFill>
                  <a:srgbClr val="FFFFFF"/>
                </a:solidFill>
                <a:latin typeface="Poppins"/>
                <a:ea typeface="Poppins"/>
                <a:cs typeface="Poppins"/>
                <a:sym typeface="Poppins"/>
              </a:rPr>
              <a:t>SQL </a:t>
            </a:r>
          </a:p>
          <a:p>
            <a:pPr marL="706630" lvl="1" indent="-353315" algn="just">
              <a:lnSpc>
                <a:spcPts val="4353"/>
              </a:lnSpc>
              <a:buFont typeface="Arial"/>
              <a:buChar char="•"/>
            </a:pPr>
            <a:r>
              <a:rPr lang="en-US" sz="3272" spc="-91">
                <a:solidFill>
                  <a:srgbClr val="FFFFFF"/>
                </a:solidFill>
                <a:latin typeface="Poppins"/>
                <a:ea typeface="Poppins"/>
                <a:cs typeface="Poppins"/>
                <a:sym typeface="Poppins"/>
              </a:rPr>
              <a:t>Python</a:t>
            </a:r>
          </a:p>
          <a:p>
            <a:pPr marL="706630" lvl="1" indent="-353315" algn="just">
              <a:lnSpc>
                <a:spcPts val="4353"/>
              </a:lnSpc>
              <a:buFont typeface="Arial"/>
              <a:buChar char="•"/>
            </a:pPr>
            <a:r>
              <a:rPr lang="en-US" sz="3272" spc="-91">
                <a:solidFill>
                  <a:srgbClr val="FFFFFF"/>
                </a:solidFill>
                <a:latin typeface="Poppins"/>
                <a:ea typeface="Poppins"/>
                <a:cs typeface="Poppins"/>
                <a:sym typeface="Poppins"/>
              </a:rPr>
              <a:t>Tableau </a:t>
            </a:r>
          </a:p>
          <a:p>
            <a:pPr algn="just">
              <a:lnSpc>
                <a:spcPts val="4353"/>
              </a:lnSpc>
            </a:pPr>
            <a:endParaRPr lang="en-US" sz="3272" spc="-91">
              <a:solidFill>
                <a:srgbClr val="FFFFFF"/>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15206" y="2402329"/>
            <a:ext cx="6145566" cy="5832701"/>
          </a:xfrm>
          <a:custGeom>
            <a:avLst/>
            <a:gdLst/>
            <a:ahLst/>
            <a:cxnLst/>
            <a:rect l="l" t="t" r="r" b="b"/>
            <a:pathLst>
              <a:path w="6145566" h="5832701">
                <a:moveTo>
                  <a:pt x="0" y="0"/>
                </a:moveTo>
                <a:lnTo>
                  <a:pt x="6145567" y="0"/>
                </a:lnTo>
                <a:lnTo>
                  <a:pt x="6145567" y="5832701"/>
                </a:lnTo>
                <a:lnTo>
                  <a:pt x="0" y="5832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288729" y="1723046"/>
            <a:ext cx="15224624" cy="679283"/>
          </a:xfrm>
          <a:prstGeom prst="rect">
            <a:avLst/>
          </a:prstGeom>
        </p:spPr>
        <p:txBody>
          <a:bodyPr lIns="0" tIns="0" rIns="0" bIns="0" rtlCol="0" anchor="t">
            <a:spAutoFit/>
          </a:bodyPr>
          <a:lstStyle/>
          <a:p>
            <a:pPr algn="l">
              <a:lnSpc>
                <a:spcPts val="4989"/>
              </a:lnSpc>
            </a:pPr>
            <a:r>
              <a:rPr lang="en-US" sz="5365">
                <a:solidFill>
                  <a:srgbClr val="00FFFF"/>
                </a:solidFill>
                <a:latin typeface="Zen Dots"/>
                <a:ea typeface="Zen Dots"/>
                <a:cs typeface="Zen Dots"/>
                <a:sym typeface="Zen Dots"/>
              </a:rPr>
              <a:t>OUR DATASET CONSISTS OF:</a:t>
            </a:r>
          </a:p>
        </p:txBody>
      </p:sp>
      <p:sp>
        <p:nvSpPr>
          <p:cNvPr id="5" name="TextBox 5"/>
          <p:cNvSpPr txBox="1"/>
          <p:nvPr/>
        </p:nvSpPr>
        <p:spPr>
          <a:xfrm>
            <a:off x="1544180" y="3859464"/>
            <a:ext cx="10344351" cy="3926203"/>
          </a:xfrm>
          <a:prstGeom prst="rect">
            <a:avLst/>
          </a:prstGeom>
        </p:spPr>
        <p:txBody>
          <a:bodyPr lIns="0" tIns="0" rIns="0" bIns="0" rtlCol="0" anchor="t">
            <a:spAutoFit/>
          </a:bodyPr>
          <a:lstStyle/>
          <a:p>
            <a:pPr marL="706629" lvl="1" indent="-353315" algn="just">
              <a:lnSpc>
                <a:spcPts val="4353"/>
              </a:lnSpc>
              <a:buFont typeface="Arial"/>
              <a:buChar char="•"/>
            </a:pPr>
            <a:r>
              <a:rPr lang="en-US" sz="3272" spc="-91" dirty="0">
                <a:solidFill>
                  <a:srgbClr val="FFFFFF"/>
                </a:solidFill>
                <a:latin typeface="Poppins"/>
                <a:ea typeface="Poppins"/>
                <a:cs typeface="Poppins"/>
                <a:sym typeface="Poppins"/>
              </a:rPr>
              <a:t>9800 Rows</a:t>
            </a:r>
          </a:p>
          <a:p>
            <a:pPr marL="706629" lvl="1" indent="-353315" algn="just">
              <a:lnSpc>
                <a:spcPts val="4353"/>
              </a:lnSpc>
              <a:buFont typeface="Arial"/>
              <a:buChar char="•"/>
            </a:pPr>
            <a:r>
              <a:rPr lang="en-US" sz="3272" spc="-91" dirty="0">
                <a:solidFill>
                  <a:srgbClr val="FFFFFF"/>
                </a:solidFill>
                <a:latin typeface="Poppins"/>
                <a:ea typeface="Poppins"/>
                <a:cs typeface="Poppins"/>
                <a:sym typeface="Poppins"/>
              </a:rPr>
              <a:t>18 Columns </a:t>
            </a:r>
          </a:p>
          <a:p>
            <a:pPr marL="706629" lvl="1" indent="-353315" algn="just">
              <a:lnSpc>
                <a:spcPts val="4353"/>
              </a:lnSpc>
              <a:buFont typeface="Arial"/>
              <a:buChar char="•"/>
            </a:pPr>
            <a:r>
              <a:rPr lang="en-US" sz="3272" spc="-91" dirty="0">
                <a:solidFill>
                  <a:srgbClr val="FFFFFF"/>
                </a:solidFill>
                <a:latin typeface="Poppins"/>
                <a:ea typeface="Poppins"/>
                <a:cs typeface="Poppins"/>
                <a:sym typeface="Poppins"/>
              </a:rPr>
              <a:t>Total Sales: 2,261,536</a:t>
            </a:r>
          </a:p>
          <a:p>
            <a:pPr marL="706629" lvl="1" indent="-353315" algn="just">
              <a:lnSpc>
                <a:spcPts val="4353"/>
              </a:lnSpc>
              <a:buFont typeface="Arial"/>
              <a:buChar char="•"/>
            </a:pPr>
            <a:r>
              <a:rPr lang="en-US" sz="3272" spc="-91" dirty="0">
                <a:solidFill>
                  <a:srgbClr val="FFFFFF"/>
                </a:solidFill>
                <a:latin typeface="Poppins"/>
                <a:ea typeface="Poppins"/>
                <a:cs typeface="Poppins"/>
                <a:sym typeface="Poppins"/>
              </a:rPr>
              <a:t>Products No.: 1817</a:t>
            </a:r>
          </a:p>
          <a:p>
            <a:pPr marL="706629" lvl="1" indent="-353315" algn="just">
              <a:lnSpc>
                <a:spcPts val="4353"/>
              </a:lnSpc>
              <a:buFont typeface="Arial"/>
              <a:buChar char="•"/>
            </a:pPr>
            <a:r>
              <a:rPr lang="en-US" sz="3272" spc="-91" dirty="0">
                <a:solidFill>
                  <a:srgbClr val="FFFFFF"/>
                </a:solidFill>
                <a:latin typeface="Poppins"/>
                <a:ea typeface="Poppins"/>
                <a:cs typeface="Poppins"/>
                <a:sym typeface="Poppins"/>
              </a:rPr>
              <a:t>Orders No: 4922</a:t>
            </a:r>
          </a:p>
          <a:p>
            <a:pPr marL="706629" lvl="1" indent="-353315" algn="just">
              <a:lnSpc>
                <a:spcPts val="4353"/>
              </a:lnSpc>
              <a:buFont typeface="Arial"/>
              <a:buChar char="•"/>
            </a:pPr>
            <a:r>
              <a:rPr lang="en-US" sz="3272" spc="-91" dirty="0">
                <a:solidFill>
                  <a:srgbClr val="FFFFFF"/>
                </a:solidFill>
                <a:latin typeface="Poppins"/>
                <a:ea typeface="Poppins"/>
                <a:cs typeface="Poppins"/>
                <a:sym typeface="Poppins"/>
              </a:rPr>
              <a:t>Customers No.:793</a:t>
            </a:r>
          </a:p>
          <a:p>
            <a:pPr algn="just">
              <a:lnSpc>
                <a:spcPts val="4353"/>
              </a:lnSpc>
            </a:pPr>
            <a:endParaRPr lang="en-US" sz="3272" spc="-91" dirty="0">
              <a:solidFill>
                <a:srgbClr val="FFFFFF"/>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0" y="47754"/>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3643995"/>
            <a:ext cx="13412987" cy="5326733"/>
          </a:xfrm>
          <a:prstGeom prst="rect">
            <a:avLst/>
          </a:prstGeom>
        </p:spPr>
        <p:txBody>
          <a:bodyPr lIns="0" tIns="0" rIns="0" bIns="0" rtlCol="0" anchor="t">
            <a:spAutoFit/>
          </a:bodyPr>
          <a:lstStyle/>
          <a:p>
            <a:pPr algn="just">
              <a:lnSpc>
                <a:spcPts val="4655"/>
              </a:lnSpc>
            </a:pPr>
            <a:r>
              <a:rPr lang="en-US" sz="3500" b="1" spc="-98">
                <a:solidFill>
                  <a:srgbClr val="FFFFFF"/>
                </a:solidFill>
                <a:latin typeface="Poppins Bold"/>
                <a:ea typeface="Poppins Bold"/>
                <a:cs typeface="Poppins Bold"/>
                <a:sym typeface="Poppins Bold"/>
              </a:rPr>
              <a:t>First Challenge:</a:t>
            </a:r>
          </a:p>
          <a:p>
            <a:pPr algn="just">
              <a:lnSpc>
                <a:spcPts val="4188"/>
              </a:lnSpc>
            </a:pPr>
            <a:r>
              <a:rPr lang="en-US" sz="3149" spc="-88">
                <a:solidFill>
                  <a:srgbClr val="FFFFFF"/>
                </a:solidFill>
                <a:latin typeface="Poppins"/>
                <a:ea typeface="Poppins"/>
                <a:cs typeface="Poppins"/>
                <a:sym typeface="Poppins"/>
              </a:rPr>
              <a:t>The date formats are inconsistent. For example, some records show dates as 4/1/2025, others as 1/4/2025, 4/01/2025, or 1/04/2025. These formats need to be standardized to avoid confusion and ensure uniformity across the dataset and its data type should be changed to be Date.</a:t>
            </a:r>
          </a:p>
          <a:p>
            <a:pPr algn="just">
              <a:lnSpc>
                <a:spcPts val="4188"/>
              </a:lnSpc>
            </a:pPr>
            <a:endParaRPr lang="en-US" sz="3149" spc="-88">
              <a:solidFill>
                <a:srgbClr val="FFFFFF"/>
              </a:solidFill>
              <a:latin typeface="Poppins"/>
              <a:ea typeface="Poppins"/>
              <a:cs typeface="Poppins"/>
              <a:sym typeface="Poppins"/>
            </a:endParaRPr>
          </a:p>
          <a:p>
            <a:pPr algn="just">
              <a:lnSpc>
                <a:spcPts val="4188"/>
              </a:lnSpc>
            </a:pPr>
            <a:endParaRPr lang="en-US" sz="3149" spc="-88">
              <a:solidFill>
                <a:srgbClr val="FFFFFF"/>
              </a:solidFill>
              <a:latin typeface="Poppins"/>
              <a:ea typeface="Poppins"/>
              <a:cs typeface="Poppins"/>
              <a:sym typeface="Poppins"/>
            </a:endParaRPr>
          </a:p>
          <a:p>
            <a:pPr algn="just">
              <a:lnSpc>
                <a:spcPts val="4188"/>
              </a:lnSpc>
            </a:pPr>
            <a:endParaRPr lang="en-US" sz="3149" spc="-88">
              <a:solidFill>
                <a:srgbClr val="FFFFFF"/>
              </a:solidFill>
              <a:latin typeface="Poppins"/>
              <a:ea typeface="Poppins"/>
              <a:cs typeface="Poppins"/>
              <a:sym typeface="Poppins"/>
            </a:endParaRPr>
          </a:p>
          <a:p>
            <a:pPr algn="just">
              <a:lnSpc>
                <a:spcPts val="4188"/>
              </a:lnSpc>
            </a:pPr>
            <a:endParaRPr lang="en-US" sz="3149" spc="-88">
              <a:solidFill>
                <a:srgbClr val="FFFFFF"/>
              </a:solidFill>
              <a:latin typeface="Poppins"/>
              <a:ea typeface="Poppins"/>
              <a:cs typeface="Poppins"/>
              <a:sym typeface="Poppins"/>
            </a:endParaRPr>
          </a:p>
        </p:txBody>
      </p:sp>
      <p:sp>
        <p:nvSpPr>
          <p:cNvPr id="6" name="Freeform 6"/>
          <p:cNvSpPr/>
          <p:nvPr/>
        </p:nvSpPr>
        <p:spPr>
          <a:xfrm>
            <a:off x="14814264" y="2191535"/>
            <a:ext cx="2979753" cy="6762341"/>
          </a:xfrm>
          <a:custGeom>
            <a:avLst/>
            <a:gdLst/>
            <a:ahLst/>
            <a:cxnLst/>
            <a:rect l="l" t="t" r="r" b="b"/>
            <a:pathLst>
              <a:path w="2979753" h="6762341">
                <a:moveTo>
                  <a:pt x="0" y="0"/>
                </a:moveTo>
                <a:lnTo>
                  <a:pt x="2979753" y="0"/>
                </a:lnTo>
                <a:lnTo>
                  <a:pt x="2979753" y="6762341"/>
                </a:lnTo>
                <a:lnTo>
                  <a:pt x="0" y="6762341"/>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401277" y="1367762"/>
            <a:ext cx="15264474" cy="680897"/>
          </a:xfrm>
          <a:prstGeom prst="rect">
            <a:avLst/>
          </a:prstGeom>
        </p:spPr>
        <p:txBody>
          <a:bodyPr lIns="0" tIns="0" rIns="0" bIns="0" rtlCol="0" anchor="t">
            <a:spAutoFit/>
          </a:bodyPr>
          <a:lstStyle/>
          <a:p>
            <a:pPr algn="just">
              <a:lnSpc>
                <a:spcPts val="4989"/>
              </a:lnSpc>
            </a:pPr>
            <a:r>
              <a:rPr lang="en-US" sz="5365">
                <a:solidFill>
                  <a:srgbClr val="00FFFF"/>
                </a:solidFill>
                <a:latin typeface="Zen Dots"/>
                <a:ea typeface="Zen Dots"/>
                <a:cs typeface="Zen Dots"/>
                <a:sym typeface="Zen Dots"/>
              </a:rPr>
              <a:t>CHALLENGES IN OUR DATA 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0" y="0"/>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3643995"/>
            <a:ext cx="13412987" cy="4278983"/>
          </a:xfrm>
          <a:prstGeom prst="rect">
            <a:avLst/>
          </a:prstGeom>
        </p:spPr>
        <p:txBody>
          <a:bodyPr lIns="0" tIns="0" rIns="0" bIns="0" rtlCol="0" anchor="t">
            <a:spAutoFit/>
          </a:bodyPr>
          <a:lstStyle/>
          <a:p>
            <a:pPr algn="just">
              <a:lnSpc>
                <a:spcPts val="4655"/>
              </a:lnSpc>
            </a:pPr>
            <a:r>
              <a:rPr lang="en-US" sz="3500" b="1" spc="-98">
                <a:solidFill>
                  <a:srgbClr val="FFFFFF"/>
                </a:solidFill>
                <a:latin typeface="Poppins Bold"/>
                <a:ea typeface="Poppins Bold"/>
                <a:cs typeface="Poppins Bold"/>
                <a:sym typeface="Poppins Bold"/>
              </a:rPr>
              <a:t>Second Challenge:</a:t>
            </a:r>
          </a:p>
          <a:p>
            <a:pPr algn="just">
              <a:lnSpc>
                <a:spcPts val="4188"/>
              </a:lnSpc>
            </a:pPr>
            <a:r>
              <a:rPr lang="en-US" sz="3149" spc="-88">
                <a:solidFill>
                  <a:srgbClr val="FFFFFF"/>
                </a:solidFill>
                <a:latin typeface="Poppins"/>
                <a:ea typeface="Poppins"/>
                <a:cs typeface="Poppins"/>
                <a:sym typeface="Poppins"/>
              </a:rPr>
              <a:t>The same product is assigned multiple IDs, and conversely, the same ID is sometimes linked to different products. This inconsistency needs to be resolved to ensure accurate mapping and analysis.”</a:t>
            </a:r>
          </a:p>
          <a:p>
            <a:pPr algn="just">
              <a:lnSpc>
                <a:spcPts val="4188"/>
              </a:lnSpc>
            </a:pPr>
            <a:endParaRPr lang="en-US" sz="3149" spc="-88">
              <a:solidFill>
                <a:srgbClr val="FFFFFF"/>
              </a:solidFill>
              <a:latin typeface="Poppins"/>
              <a:ea typeface="Poppins"/>
              <a:cs typeface="Poppins"/>
              <a:sym typeface="Poppins"/>
            </a:endParaRPr>
          </a:p>
          <a:p>
            <a:pPr algn="just">
              <a:lnSpc>
                <a:spcPts val="4188"/>
              </a:lnSpc>
            </a:pPr>
            <a:endParaRPr lang="en-US" sz="3149" spc="-88">
              <a:solidFill>
                <a:srgbClr val="FFFFFF"/>
              </a:solidFill>
              <a:latin typeface="Poppins"/>
              <a:ea typeface="Poppins"/>
              <a:cs typeface="Poppins"/>
              <a:sym typeface="Poppins"/>
            </a:endParaRPr>
          </a:p>
          <a:p>
            <a:pPr algn="just">
              <a:lnSpc>
                <a:spcPts val="4188"/>
              </a:lnSpc>
            </a:pPr>
            <a:endParaRPr lang="en-US" sz="3149" spc="-88">
              <a:solidFill>
                <a:srgbClr val="FFFFFF"/>
              </a:solidFill>
              <a:latin typeface="Poppins"/>
              <a:ea typeface="Poppins"/>
              <a:cs typeface="Poppins"/>
              <a:sym typeface="Poppins"/>
            </a:endParaRPr>
          </a:p>
          <a:p>
            <a:pPr algn="just">
              <a:lnSpc>
                <a:spcPts val="4188"/>
              </a:lnSpc>
            </a:pPr>
            <a:endParaRPr lang="en-US" sz="3149" spc="-88">
              <a:solidFill>
                <a:srgbClr val="FFFFFF"/>
              </a:solidFill>
              <a:latin typeface="Poppins"/>
              <a:ea typeface="Poppins"/>
              <a:cs typeface="Poppins"/>
              <a:sym typeface="Poppins"/>
            </a:endParaRPr>
          </a:p>
        </p:txBody>
      </p:sp>
      <p:sp>
        <p:nvSpPr>
          <p:cNvPr id="6" name="Freeform 6"/>
          <p:cNvSpPr/>
          <p:nvPr/>
        </p:nvSpPr>
        <p:spPr>
          <a:xfrm>
            <a:off x="14791157" y="2248241"/>
            <a:ext cx="3363820" cy="6815239"/>
          </a:xfrm>
          <a:custGeom>
            <a:avLst/>
            <a:gdLst/>
            <a:ahLst/>
            <a:cxnLst/>
            <a:rect l="l" t="t" r="r" b="b"/>
            <a:pathLst>
              <a:path w="3363820" h="6815239">
                <a:moveTo>
                  <a:pt x="0" y="0"/>
                </a:moveTo>
                <a:lnTo>
                  <a:pt x="3363820" y="0"/>
                </a:lnTo>
                <a:lnTo>
                  <a:pt x="3363820" y="6815240"/>
                </a:lnTo>
                <a:lnTo>
                  <a:pt x="0" y="6815240"/>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401277" y="1367762"/>
            <a:ext cx="15264474" cy="680897"/>
          </a:xfrm>
          <a:prstGeom prst="rect">
            <a:avLst/>
          </a:prstGeom>
        </p:spPr>
        <p:txBody>
          <a:bodyPr lIns="0" tIns="0" rIns="0" bIns="0" rtlCol="0" anchor="t">
            <a:spAutoFit/>
          </a:bodyPr>
          <a:lstStyle/>
          <a:p>
            <a:pPr algn="just">
              <a:lnSpc>
                <a:spcPts val="4989"/>
              </a:lnSpc>
            </a:pPr>
            <a:r>
              <a:rPr lang="en-US" sz="5365">
                <a:solidFill>
                  <a:srgbClr val="00FFFF"/>
                </a:solidFill>
                <a:latin typeface="Zen Dots"/>
                <a:ea typeface="Zen Dots"/>
                <a:cs typeface="Zen Dots"/>
                <a:sym typeface="Zen Dots"/>
              </a:rPr>
              <a:t>CHALLENGES IN OUR DATA 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82712">
            <a:off x="-1710092" y="156469"/>
            <a:ext cx="10210559" cy="9690748"/>
          </a:xfrm>
          <a:custGeom>
            <a:avLst/>
            <a:gdLst/>
            <a:ahLst/>
            <a:cxnLst/>
            <a:rect l="l" t="t" r="r" b="b"/>
            <a:pathLst>
              <a:path w="10210559" h="9690748">
                <a:moveTo>
                  <a:pt x="0" y="0"/>
                </a:moveTo>
                <a:lnTo>
                  <a:pt x="10210558" y="0"/>
                </a:lnTo>
                <a:lnTo>
                  <a:pt x="10210558" y="9690749"/>
                </a:lnTo>
                <a:lnTo>
                  <a:pt x="0" y="969074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1028683" y="9272587"/>
            <a:ext cx="16230600" cy="1905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rot="-10800000">
            <a:off x="0" y="-37970"/>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421816" y="3216332"/>
            <a:ext cx="15444367" cy="4802858"/>
          </a:xfrm>
          <a:prstGeom prst="rect">
            <a:avLst/>
          </a:prstGeom>
        </p:spPr>
        <p:txBody>
          <a:bodyPr lIns="0" tIns="0" rIns="0" bIns="0" rtlCol="0" anchor="t">
            <a:spAutoFit/>
          </a:bodyPr>
          <a:lstStyle/>
          <a:p>
            <a:pPr algn="just">
              <a:lnSpc>
                <a:spcPts val="4655"/>
              </a:lnSpc>
            </a:pPr>
            <a:r>
              <a:rPr lang="en-US" sz="3500" b="1" spc="-98">
                <a:solidFill>
                  <a:srgbClr val="FFFFFF"/>
                </a:solidFill>
                <a:latin typeface="Poppins Bold"/>
                <a:ea typeface="Poppins Bold"/>
                <a:cs typeface="Poppins Bold"/>
                <a:sym typeface="Poppins Bold"/>
              </a:rPr>
              <a:t>Third Challenge:</a:t>
            </a:r>
          </a:p>
          <a:p>
            <a:pPr algn="just">
              <a:lnSpc>
                <a:spcPts val="4188"/>
              </a:lnSpc>
            </a:pPr>
            <a:r>
              <a:rPr lang="en-US" sz="3149" spc="-88">
                <a:solidFill>
                  <a:srgbClr val="FFFFFF"/>
                </a:solidFill>
                <a:latin typeface="Poppins"/>
                <a:ea typeface="Poppins"/>
                <a:cs typeface="Poppins"/>
                <a:sym typeface="Poppins"/>
              </a:rPr>
              <a:t>One of the challenges in our dataset is that it lacks the product cost price, which prevents us from calculating the profit accurately. Additionally, the dataset does not include information on the quantity or amount of returned orders, which limits our ability to analyze order returns.</a:t>
            </a:r>
          </a:p>
          <a:p>
            <a:pPr algn="just">
              <a:lnSpc>
                <a:spcPts val="4188"/>
              </a:lnSpc>
            </a:pPr>
            <a:endParaRPr lang="en-US" sz="3149" spc="-88">
              <a:solidFill>
                <a:srgbClr val="FFFFFF"/>
              </a:solidFill>
              <a:latin typeface="Poppins"/>
              <a:ea typeface="Poppins"/>
              <a:cs typeface="Poppins"/>
              <a:sym typeface="Poppins"/>
            </a:endParaRPr>
          </a:p>
          <a:p>
            <a:pPr algn="just">
              <a:lnSpc>
                <a:spcPts val="4188"/>
              </a:lnSpc>
            </a:pPr>
            <a:endParaRPr lang="en-US" sz="3149" spc="-88">
              <a:solidFill>
                <a:srgbClr val="FFFFFF"/>
              </a:solidFill>
              <a:latin typeface="Poppins"/>
              <a:ea typeface="Poppins"/>
              <a:cs typeface="Poppins"/>
              <a:sym typeface="Poppins"/>
            </a:endParaRPr>
          </a:p>
          <a:p>
            <a:pPr algn="just">
              <a:lnSpc>
                <a:spcPts val="4188"/>
              </a:lnSpc>
            </a:pPr>
            <a:endParaRPr lang="en-US" sz="3149" spc="-88">
              <a:solidFill>
                <a:srgbClr val="FFFFFF"/>
              </a:solidFill>
              <a:latin typeface="Poppins"/>
              <a:ea typeface="Poppins"/>
              <a:cs typeface="Poppins"/>
              <a:sym typeface="Poppins"/>
            </a:endParaRPr>
          </a:p>
          <a:p>
            <a:pPr algn="just">
              <a:lnSpc>
                <a:spcPts val="4188"/>
              </a:lnSpc>
            </a:pPr>
            <a:endParaRPr lang="en-US" sz="3149" spc="-88">
              <a:solidFill>
                <a:srgbClr val="FFFFFF"/>
              </a:solidFill>
              <a:latin typeface="Poppins"/>
              <a:ea typeface="Poppins"/>
              <a:cs typeface="Poppins"/>
              <a:sym typeface="Poppins"/>
            </a:endParaRPr>
          </a:p>
        </p:txBody>
      </p:sp>
      <p:sp>
        <p:nvSpPr>
          <p:cNvPr id="6" name="TextBox 6"/>
          <p:cNvSpPr txBox="1"/>
          <p:nvPr/>
        </p:nvSpPr>
        <p:spPr>
          <a:xfrm>
            <a:off x="1401277" y="1367762"/>
            <a:ext cx="15264474" cy="680897"/>
          </a:xfrm>
          <a:prstGeom prst="rect">
            <a:avLst/>
          </a:prstGeom>
        </p:spPr>
        <p:txBody>
          <a:bodyPr lIns="0" tIns="0" rIns="0" bIns="0" rtlCol="0" anchor="t">
            <a:spAutoFit/>
          </a:bodyPr>
          <a:lstStyle/>
          <a:p>
            <a:pPr algn="just">
              <a:lnSpc>
                <a:spcPts val="4989"/>
              </a:lnSpc>
            </a:pPr>
            <a:r>
              <a:rPr lang="en-US" sz="5365">
                <a:solidFill>
                  <a:srgbClr val="00FFFF"/>
                </a:solidFill>
                <a:latin typeface="Zen Dots"/>
                <a:ea typeface="Zen Dots"/>
                <a:cs typeface="Zen Dots"/>
                <a:sym typeface="Zen Dots"/>
              </a:rPr>
              <a:t>CHALLENGES IN OUR DATA 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1860</Words>
  <Application>Microsoft Office PowerPoint</Application>
  <PresentationFormat>Custom</PresentationFormat>
  <Paragraphs>179</Paragraphs>
  <Slides>35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3" baseType="lpstr">
      <vt:lpstr>Poppins Bold</vt:lpstr>
      <vt:lpstr>Arial</vt:lpstr>
      <vt:lpstr>Zen Dots</vt:lpstr>
      <vt:lpstr>Poppins</vt:lpstr>
      <vt:lpstr>Poppins Italics</vt:lpstr>
      <vt:lpstr>Calibri</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Data Analysis Presentation</dc:title>
  <cp:lastModifiedBy>MOHAMED HANY MOHAMED ZAKY</cp:lastModifiedBy>
  <cp:revision>3</cp:revision>
  <dcterms:created xsi:type="dcterms:W3CDTF">2006-08-16T00:00:00Z</dcterms:created>
  <dcterms:modified xsi:type="dcterms:W3CDTF">2025-11-30T15:25:53Z</dcterms:modified>
  <dc:identifier>DAG5x8mUkwo</dc:identifier>
</cp:coreProperties>
</file>